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86" r:id="rId1"/>
    <p:sldMasterId id="214748369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type="screen4x3"/>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Modifiez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pPr algn="r">
              <a:lnSpc>
                <a:spcPct val="100000"/>
              </a:lnSpc>
            </a:pPr>
            <a:fld id="{6274B5B8-6BD4-4072-A164-F7E5B8727455}"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sz="2400" b="0" strike="noStrike" spc="-1">
              <a:solidFill>
                <a:srgbClr val="000000"/>
              </a:solidFill>
              <a:uFill>
                <a:solidFill>
                  <a:srgbClr val="FFFFFF"/>
                </a:solidFill>
              </a:uFill>
              <a:latin typeface="Times New Roman"/>
            </a:endParaRP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pPr algn="ctr">
              <a:lnSpc>
                <a:spcPct val="100000"/>
              </a:lnSpc>
            </a:pPr>
            <a:fld id="{30D98579-C328-491F-A079-F05BC36A7E8D}"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lgn="r">
              <a:lnSpc>
                <a:spcPct val="100000"/>
              </a:lnSpc>
            </a:pPr>
            <a:fld id="{6274B5B8-6BD4-4072-A164-F7E5B8727455}"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5" name="Espace réservé du pied de page 4"/>
          <p:cNvSpPr>
            <a:spLocks noGrp="1"/>
          </p:cNvSpPr>
          <p:nvPr>
            <p:ph type="ftr" sz="quarter" idx="11"/>
          </p:nvPr>
        </p:nvSpPr>
        <p:spPr/>
        <p:txBody>
          <a:bodyPr/>
          <a:lstStyle/>
          <a:p>
            <a:endParaRPr lang="fr-FR" sz="2400" b="0" strike="noStrike" spc="-1">
              <a:solidFill>
                <a:srgbClr val="000000"/>
              </a:solidFill>
              <a:uFill>
                <a:solidFill>
                  <a:srgbClr val="FFFFFF"/>
                </a:solidFill>
              </a:uFill>
              <a:latin typeface="Times New Roman"/>
            </a:endParaRPr>
          </a:p>
        </p:txBody>
      </p:sp>
      <p:sp>
        <p:nvSpPr>
          <p:cNvPr id="6" name="Espace réservé du numéro de diapositive 5"/>
          <p:cNvSpPr>
            <a:spLocks noGrp="1"/>
          </p:cNvSpPr>
          <p:nvPr>
            <p:ph type="sldNum" sz="quarter" idx="12"/>
          </p:nvPr>
        </p:nvSpPr>
        <p:spPr/>
        <p:txBody>
          <a:bodyPr/>
          <a:lstStyle/>
          <a:p>
            <a:pPr algn="ctr">
              <a:lnSpc>
                <a:spcPct val="100000"/>
              </a:lnSpc>
            </a:pPr>
            <a:fld id="{30D98579-C328-491F-A079-F05BC36A7E8D}"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lgn="r">
              <a:lnSpc>
                <a:spcPct val="100000"/>
              </a:lnSpc>
            </a:pPr>
            <a:fld id="{6274B5B8-6BD4-4072-A164-F7E5B8727455}"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5" name="Espace réservé du pied de page 4"/>
          <p:cNvSpPr>
            <a:spLocks noGrp="1"/>
          </p:cNvSpPr>
          <p:nvPr>
            <p:ph type="ftr" sz="quarter" idx="11"/>
          </p:nvPr>
        </p:nvSpPr>
        <p:spPr/>
        <p:txBody>
          <a:bodyPr/>
          <a:lstStyle/>
          <a:p>
            <a:endParaRPr lang="fr-FR" sz="2400" b="0" strike="noStrike" spc="-1">
              <a:solidFill>
                <a:srgbClr val="000000"/>
              </a:solidFill>
              <a:uFill>
                <a:solidFill>
                  <a:srgbClr val="FFFFFF"/>
                </a:solidFill>
              </a:uFill>
              <a:latin typeface="Times New Roman"/>
            </a:endParaRPr>
          </a:p>
        </p:txBody>
      </p:sp>
      <p:sp>
        <p:nvSpPr>
          <p:cNvPr id="6" name="Espace réservé du numéro de diapositive 5"/>
          <p:cNvSpPr>
            <a:spLocks noGrp="1"/>
          </p:cNvSpPr>
          <p:nvPr>
            <p:ph type="sldNum" sz="quarter" idx="12"/>
          </p:nvPr>
        </p:nvSpPr>
        <p:spPr/>
        <p:txBody>
          <a:bodyPr/>
          <a:lstStyle/>
          <a:p>
            <a:pPr algn="ctr">
              <a:lnSpc>
                <a:spcPct val="100000"/>
              </a:lnSpc>
            </a:pPr>
            <a:fld id="{30D98579-C328-491F-A079-F05BC36A7E8D}"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Modifiez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sz="2400" b="0" strike="noStrike" spc="-1">
              <a:solidFill>
                <a:srgbClr val="000000"/>
              </a:solidFill>
              <a:uFill>
                <a:solidFill>
                  <a:srgbClr val="FFFFFF"/>
                </a:solidFill>
              </a:uFill>
              <a:latin typeface="Times New Roman"/>
            </a:endParaRP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9" name="Espace réservé du numéro de diapositive 8"/>
          <p:cNvSpPr>
            <a:spLocks noGrp="1"/>
          </p:cNvSpPr>
          <p:nvPr>
            <p:ph type="sldNum" sz="quarter" idx="15"/>
          </p:nvPr>
        </p:nvSpPr>
        <p:spPr/>
        <p:txBody>
          <a:bodyPr rtlCol="0"/>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
        <p:nvSpPr>
          <p:cNvPr id="10" name="Espace réservé du pied de page 9"/>
          <p:cNvSpPr>
            <a:spLocks noGrp="1"/>
          </p:cNvSpPr>
          <p:nvPr>
            <p:ph type="ftr" sz="quarter" idx="16"/>
          </p:nvPr>
        </p:nvSpPr>
        <p:spPr/>
        <p:txBody>
          <a:bodyPr rtlCol="0"/>
          <a:lstStyle/>
          <a:p>
            <a:endParaRPr lang="fr-FR" sz="24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sz="2400" b="0" strike="noStrike" spc="-1">
              <a:solidFill>
                <a:srgbClr val="000000"/>
              </a:solidFill>
              <a:uFill>
                <a:solidFill>
                  <a:srgbClr val="FFFFFF"/>
                </a:solidFill>
              </a:uFill>
              <a:latin typeface="Times New Roman"/>
            </a:endParaRP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6" name="Espace réservé du pied de page 5"/>
          <p:cNvSpPr>
            <a:spLocks noGrp="1"/>
          </p:cNvSpPr>
          <p:nvPr>
            <p:ph type="ftr" sz="quarter" idx="11"/>
          </p:nvPr>
        </p:nvSpPr>
        <p:spPr/>
        <p:txBody>
          <a:bodyPr/>
          <a:lstStyle/>
          <a:p>
            <a:endParaRPr lang="fr-FR" sz="2400" b="0" strike="noStrike" spc="-1">
              <a:solidFill>
                <a:srgbClr val="000000"/>
              </a:solidFill>
              <a:uFill>
                <a:solidFill>
                  <a:srgbClr val="FFFFFF"/>
                </a:solidFill>
              </a:uFill>
              <a:latin typeface="Times New Roman"/>
            </a:endParaRPr>
          </a:p>
        </p:txBody>
      </p:sp>
      <p:sp>
        <p:nvSpPr>
          <p:cNvPr id="7" name="Espace réservé du numéro de diapositive 6"/>
          <p:cNvSpPr>
            <a:spLocks noGrp="1"/>
          </p:cNvSpPr>
          <p:nvPr>
            <p:ph type="sldNum" sz="quarter" idx="12"/>
          </p:nvPr>
        </p:nvSpPr>
        <p:spPr/>
        <p:txBody>
          <a:bodyPr/>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Modifiez le style du titre</a:t>
            </a:r>
            <a:endParaRPr kumimoji="0" lang="en-US"/>
          </a:p>
        </p:txBody>
      </p:sp>
      <p:sp>
        <p:nvSpPr>
          <p:cNvPr id="7" name="Espace réservé de la date 6"/>
          <p:cNvSpPr>
            <a:spLocks noGrp="1"/>
          </p:cNvSpPr>
          <p:nvPr>
            <p:ph type="dt" sz="half" idx="10"/>
          </p:nvPr>
        </p:nvSpPr>
        <p:spPr/>
        <p:txBody>
          <a:bodyPr/>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8" name="Espace réservé du pied de page 7"/>
          <p:cNvSpPr>
            <a:spLocks noGrp="1"/>
          </p:cNvSpPr>
          <p:nvPr>
            <p:ph type="ftr" sz="quarter" idx="11"/>
          </p:nvPr>
        </p:nvSpPr>
        <p:spPr/>
        <p:txBody>
          <a:bodyPr/>
          <a:lstStyle/>
          <a:p>
            <a:endParaRPr lang="fr-FR" sz="2400" b="0" strike="noStrike" spc="-1">
              <a:solidFill>
                <a:srgbClr val="000000"/>
              </a:solidFill>
              <a:uFill>
                <a:solidFill>
                  <a:srgbClr val="FFFFFF"/>
                </a:solidFill>
              </a:uFill>
              <a:latin typeface="Times New Roman"/>
            </a:endParaRPr>
          </a:p>
        </p:txBody>
      </p:sp>
      <p:sp>
        <p:nvSpPr>
          <p:cNvPr id="9" name="Espace réservé du numéro de diapositive 8"/>
          <p:cNvSpPr>
            <a:spLocks noGrp="1"/>
          </p:cNvSpPr>
          <p:nvPr>
            <p:ph type="sldNum" sz="quarter" idx="12"/>
          </p:nvPr>
        </p:nvSpPr>
        <p:spPr/>
        <p:txBody>
          <a:bodyPr/>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6" name="Espace réservé de la date 5"/>
          <p:cNvSpPr>
            <a:spLocks noGrp="1"/>
          </p:cNvSpPr>
          <p:nvPr>
            <p:ph type="dt" sz="half" idx="10"/>
          </p:nvPr>
        </p:nvSpPr>
        <p:spPr/>
        <p:txBody>
          <a:bodyPr rtlCol="0"/>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7" name="Espace réservé du numéro de diapositive 6"/>
          <p:cNvSpPr>
            <a:spLocks noGrp="1"/>
          </p:cNvSpPr>
          <p:nvPr>
            <p:ph type="sldNum" sz="quarter" idx="11"/>
          </p:nvPr>
        </p:nvSpPr>
        <p:spPr/>
        <p:txBody>
          <a:bodyPr rtlCol="0"/>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
        <p:nvSpPr>
          <p:cNvPr id="8" name="Espace réservé du pied de page 7"/>
          <p:cNvSpPr>
            <a:spLocks noGrp="1"/>
          </p:cNvSpPr>
          <p:nvPr>
            <p:ph type="ftr" sz="quarter" idx="12"/>
          </p:nvPr>
        </p:nvSpPr>
        <p:spPr/>
        <p:txBody>
          <a:bodyPr rtlCol="0"/>
          <a:lstStyle/>
          <a:p>
            <a:endParaRPr lang="fr-FR" sz="24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3" name="Espace réservé du pied de page 2"/>
          <p:cNvSpPr>
            <a:spLocks noGrp="1"/>
          </p:cNvSpPr>
          <p:nvPr>
            <p:ph type="ftr" sz="quarter" idx="11"/>
          </p:nvPr>
        </p:nvSpPr>
        <p:spPr/>
        <p:txBody>
          <a:bodyPr/>
          <a:lstStyle/>
          <a:p>
            <a:endParaRPr lang="fr-FR" sz="2400" b="0" strike="noStrike" spc="-1">
              <a:solidFill>
                <a:srgbClr val="000000"/>
              </a:solidFill>
              <a:uFill>
                <a:solidFill>
                  <a:srgbClr val="FFFFFF"/>
                </a:solidFill>
              </a:uFill>
              <a:latin typeface="Times New Roman"/>
            </a:endParaRPr>
          </a:p>
        </p:txBody>
      </p:sp>
      <p:sp>
        <p:nvSpPr>
          <p:cNvPr id="4" name="Espace réservé du numéro de diapositive 3"/>
          <p:cNvSpPr>
            <a:spLocks noGrp="1"/>
          </p:cNvSpPr>
          <p:nvPr>
            <p:ph type="sldNum" sz="quarter" idx="12"/>
          </p:nvPr>
        </p:nvSpPr>
        <p:spPr/>
        <p:txBody>
          <a:bodyPr/>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22" name="Espace réservé du numéro de diapositive 21"/>
          <p:cNvSpPr>
            <a:spLocks noGrp="1"/>
          </p:cNvSpPr>
          <p:nvPr>
            <p:ph type="sldNum" sz="quarter" idx="15"/>
          </p:nvPr>
        </p:nvSpPr>
        <p:spPr/>
        <p:txBody>
          <a:bodyPr rtlCol="0"/>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
        <p:nvSpPr>
          <p:cNvPr id="23" name="Espace réservé du pied de page 22"/>
          <p:cNvSpPr>
            <a:spLocks noGrp="1"/>
          </p:cNvSpPr>
          <p:nvPr>
            <p:ph type="ftr" sz="quarter" idx="16"/>
          </p:nvPr>
        </p:nvSpPr>
        <p:spPr/>
        <p:txBody>
          <a:bodyPr rtlCol="0"/>
          <a:lstStyle/>
          <a:p>
            <a:endParaRPr lang="fr-FR" sz="2400" b="0" strike="noStrike" spc="-1">
              <a:solidFill>
                <a:srgbClr val="000000"/>
              </a:solidFill>
              <a:uFill>
                <a:solidFill>
                  <a:srgbClr val="FFFFFF"/>
                </a:solidFill>
              </a:uFill>
              <a:latin typeface="Times New Roman"/>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pPr algn="r">
              <a:lnSpc>
                <a:spcPct val="100000"/>
              </a:lnSpc>
            </a:pPr>
            <a:fld id="{6274B5B8-6BD4-4072-A164-F7E5B8727455}"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9" name="Espace réservé du numéro de diapositive 8"/>
          <p:cNvSpPr>
            <a:spLocks noGrp="1"/>
          </p:cNvSpPr>
          <p:nvPr>
            <p:ph type="sldNum" sz="quarter" idx="15"/>
          </p:nvPr>
        </p:nvSpPr>
        <p:spPr/>
        <p:txBody>
          <a:bodyPr rtlCol="0"/>
          <a:lstStyle/>
          <a:p>
            <a:pPr algn="ctr">
              <a:lnSpc>
                <a:spcPct val="100000"/>
              </a:lnSpc>
            </a:pPr>
            <a:fld id="{30D98579-C328-491F-A079-F05BC36A7E8D}"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
        <p:nvSpPr>
          <p:cNvPr id="10" name="Espace réservé du pied de page 9"/>
          <p:cNvSpPr>
            <a:spLocks noGrp="1"/>
          </p:cNvSpPr>
          <p:nvPr>
            <p:ph type="ftr" sz="quarter" idx="16"/>
          </p:nvPr>
        </p:nvSpPr>
        <p:spPr/>
        <p:txBody>
          <a:bodyPr rtlCol="0"/>
          <a:lstStyle/>
          <a:p>
            <a:endParaRPr lang="fr-FR" sz="24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18" name="Espace réservé du numéro de diapositive 17"/>
          <p:cNvSpPr>
            <a:spLocks noGrp="1"/>
          </p:cNvSpPr>
          <p:nvPr>
            <p:ph type="sldNum" sz="quarter" idx="11"/>
          </p:nvPr>
        </p:nvSpPr>
        <p:spPr/>
        <p:txBody>
          <a:bodyPr rtlCol="0"/>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
        <p:nvSpPr>
          <p:cNvPr id="21" name="Espace réservé du pied de page 20"/>
          <p:cNvSpPr>
            <a:spLocks noGrp="1"/>
          </p:cNvSpPr>
          <p:nvPr>
            <p:ph type="ftr" sz="quarter" idx="12"/>
          </p:nvPr>
        </p:nvSpPr>
        <p:spPr/>
        <p:txBody>
          <a:bodyPr rtlCol="0"/>
          <a:lstStyle/>
          <a:p>
            <a:endParaRPr lang="fr-FR" sz="24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5" name="Espace réservé du pied de page 4"/>
          <p:cNvSpPr>
            <a:spLocks noGrp="1"/>
          </p:cNvSpPr>
          <p:nvPr>
            <p:ph type="ftr" sz="quarter" idx="11"/>
          </p:nvPr>
        </p:nvSpPr>
        <p:spPr/>
        <p:txBody>
          <a:bodyPr/>
          <a:lstStyle/>
          <a:p>
            <a:endParaRPr lang="fr-FR" sz="2400" b="0" strike="noStrike" spc="-1">
              <a:solidFill>
                <a:srgbClr val="000000"/>
              </a:solidFill>
              <a:uFill>
                <a:solidFill>
                  <a:srgbClr val="FFFFFF"/>
                </a:solidFill>
              </a:uFill>
              <a:latin typeface="Times New Roman"/>
            </a:endParaRPr>
          </a:p>
        </p:txBody>
      </p:sp>
      <p:sp>
        <p:nvSpPr>
          <p:cNvPr id="6" name="Espace réservé du numéro de diapositive 5"/>
          <p:cNvSpPr>
            <a:spLocks noGrp="1"/>
          </p:cNvSpPr>
          <p:nvPr>
            <p:ph type="sldNum" sz="quarter" idx="12"/>
          </p:nvPr>
        </p:nvSpPr>
        <p:spPr/>
        <p:txBody>
          <a:bodyPr/>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5" name="Espace réservé du pied de page 4"/>
          <p:cNvSpPr>
            <a:spLocks noGrp="1"/>
          </p:cNvSpPr>
          <p:nvPr>
            <p:ph type="ftr" sz="quarter" idx="11"/>
          </p:nvPr>
        </p:nvSpPr>
        <p:spPr/>
        <p:txBody>
          <a:bodyPr/>
          <a:lstStyle/>
          <a:p>
            <a:endParaRPr lang="fr-FR" sz="2400" b="0" strike="noStrike" spc="-1">
              <a:solidFill>
                <a:srgbClr val="000000"/>
              </a:solidFill>
              <a:uFill>
                <a:solidFill>
                  <a:srgbClr val="FFFFFF"/>
                </a:solidFill>
              </a:uFill>
              <a:latin typeface="Times New Roman"/>
            </a:endParaRPr>
          </a:p>
        </p:txBody>
      </p:sp>
      <p:sp>
        <p:nvSpPr>
          <p:cNvPr id="6" name="Espace réservé du numéro de diapositive 5"/>
          <p:cNvSpPr>
            <a:spLocks noGrp="1"/>
          </p:cNvSpPr>
          <p:nvPr>
            <p:ph type="sldNum" sz="quarter" idx="12"/>
          </p:nvPr>
        </p:nvSpPr>
        <p:spPr/>
        <p:txBody>
          <a:bodyPr/>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74680"/>
            <a:ext cx="7467120" cy="1142640"/>
          </a:xfrm>
          <a:prstGeom prst="rect">
            <a:avLst/>
          </a:prstGeom>
        </p:spPr>
        <p:txBody>
          <a:bodyPr lIns="0" tIns="0" rIns="0" bIns="0" anchor="ctr"/>
          <a:lstStyle/>
          <a:p>
            <a:endParaRPr lang="fr-FR" sz="1800" b="0" strike="noStrike" spc="-1">
              <a:solidFill>
                <a:srgbClr val="000000"/>
              </a:solidFill>
              <a:uFill>
                <a:solidFill>
                  <a:srgbClr val="FFFFFF"/>
                </a:solidFill>
              </a:uFill>
              <a:latin typeface="Century Schoolbook"/>
            </a:endParaRPr>
          </a:p>
        </p:txBody>
      </p:sp>
      <p:sp>
        <p:nvSpPr>
          <p:cNvPr id="28" name="PlaceHolder 2"/>
          <p:cNvSpPr>
            <a:spLocks noGrp="1"/>
          </p:cNvSpPr>
          <p:nvPr>
            <p:ph type="subTitle"/>
          </p:nvPr>
        </p:nvSpPr>
        <p:spPr>
          <a:xfrm>
            <a:off x="457200" y="1600200"/>
            <a:ext cx="7467120" cy="4873320"/>
          </a:xfrm>
          <a:prstGeom prst="rect">
            <a:avLst/>
          </a:prstGeom>
        </p:spPr>
        <p:txBody>
          <a:bodyPr lIns="0" tIns="0" rIns="0" bIns="0" anchor="ctr"/>
          <a:lstStyle/>
          <a:p>
            <a:pPr algn="ctr"/>
            <a:endParaRPr lang="fr-FR"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pPr algn="r">
              <a:lnSpc>
                <a:spcPct val="100000"/>
              </a:lnSpc>
            </a:pPr>
            <a:fld id="{6274B5B8-6BD4-4072-A164-F7E5B8727455}"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sz="2400" b="0" strike="noStrike" spc="-1">
              <a:solidFill>
                <a:srgbClr val="000000"/>
              </a:solidFill>
              <a:uFill>
                <a:solidFill>
                  <a:srgbClr val="FFFFFF"/>
                </a:solidFill>
              </a:uFill>
              <a:latin typeface="Times New Roman"/>
            </a:endParaRP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pPr algn="ctr">
              <a:lnSpc>
                <a:spcPct val="100000"/>
              </a:lnSpc>
            </a:pPr>
            <a:fld id="{30D98579-C328-491F-A079-F05BC36A7E8D}"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pPr algn="r">
              <a:lnSpc>
                <a:spcPct val="100000"/>
              </a:lnSpc>
            </a:pPr>
            <a:fld id="{6274B5B8-6BD4-4072-A164-F7E5B8727455}"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6" name="Espace réservé du pied de page 5"/>
          <p:cNvSpPr>
            <a:spLocks noGrp="1"/>
          </p:cNvSpPr>
          <p:nvPr>
            <p:ph type="ftr" sz="quarter" idx="11"/>
          </p:nvPr>
        </p:nvSpPr>
        <p:spPr/>
        <p:txBody>
          <a:bodyPr/>
          <a:lstStyle/>
          <a:p>
            <a:endParaRPr lang="fr-FR" sz="2400" b="0" strike="noStrike" spc="-1">
              <a:solidFill>
                <a:srgbClr val="000000"/>
              </a:solidFill>
              <a:uFill>
                <a:solidFill>
                  <a:srgbClr val="FFFFFF"/>
                </a:solidFill>
              </a:uFill>
              <a:latin typeface="Times New Roman"/>
            </a:endParaRPr>
          </a:p>
        </p:txBody>
      </p:sp>
      <p:sp>
        <p:nvSpPr>
          <p:cNvPr id="7" name="Espace réservé du numéro de diapositive 6"/>
          <p:cNvSpPr>
            <a:spLocks noGrp="1"/>
          </p:cNvSpPr>
          <p:nvPr>
            <p:ph type="sldNum" sz="quarter" idx="12"/>
          </p:nvPr>
        </p:nvSpPr>
        <p:spPr/>
        <p:txBody>
          <a:bodyPr/>
          <a:lstStyle/>
          <a:p>
            <a:pPr algn="ctr">
              <a:lnSpc>
                <a:spcPct val="100000"/>
              </a:lnSpc>
            </a:pPr>
            <a:fld id="{30D98579-C328-491F-A079-F05BC36A7E8D}"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Modifiez le style du titre</a:t>
            </a:r>
            <a:endParaRPr kumimoji="0" lang="en-US"/>
          </a:p>
        </p:txBody>
      </p:sp>
      <p:sp>
        <p:nvSpPr>
          <p:cNvPr id="7" name="Espace réservé de la date 6"/>
          <p:cNvSpPr>
            <a:spLocks noGrp="1"/>
          </p:cNvSpPr>
          <p:nvPr>
            <p:ph type="dt" sz="half" idx="10"/>
          </p:nvPr>
        </p:nvSpPr>
        <p:spPr/>
        <p:txBody>
          <a:bodyPr/>
          <a:lstStyle/>
          <a:p>
            <a:pPr algn="r">
              <a:lnSpc>
                <a:spcPct val="100000"/>
              </a:lnSpc>
            </a:pPr>
            <a:fld id="{6274B5B8-6BD4-4072-A164-F7E5B8727455}"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8" name="Espace réservé du pied de page 7"/>
          <p:cNvSpPr>
            <a:spLocks noGrp="1"/>
          </p:cNvSpPr>
          <p:nvPr>
            <p:ph type="ftr" sz="quarter" idx="11"/>
          </p:nvPr>
        </p:nvSpPr>
        <p:spPr/>
        <p:txBody>
          <a:bodyPr/>
          <a:lstStyle/>
          <a:p>
            <a:endParaRPr lang="fr-FR" sz="2400" b="0" strike="noStrike" spc="-1">
              <a:solidFill>
                <a:srgbClr val="000000"/>
              </a:solidFill>
              <a:uFill>
                <a:solidFill>
                  <a:srgbClr val="FFFFFF"/>
                </a:solidFill>
              </a:uFill>
              <a:latin typeface="Times New Roman"/>
            </a:endParaRPr>
          </a:p>
        </p:txBody>
      </p:sp>
      <p:sp>
        <p:nvSpPr>
          <p:cNvPr id="9" name="Espace réservé du numéro de diapositive 8"/>
          <p:cNvSpPr>
            <a:spLocks noGrp="1"/>
          </p:cNvSpPr>
          <p:nvPr>
            <p:ph type="sldNum" sz="quarter" idx="12"/>
          </p:nvPr>
        </p:nvSpPr>
        <p:spPr/>
        <p:txBody>
          <a:bodyPr/>
          <a:lstStyle/>
          <a:p>
            <a:pPr algn="ctr">
              <a:lnSpc>
                <a:spcPct val="100000"/>
              </a:lnSpc>
            </a:pPr>
            <a:fld id="{30D98579-C328-491F-A079-F05BC36A7E8D}"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6" name="Espace réservé de la date 5"/>
          <p:cNvSpPr>
            <a:spLocks noGrp="1"/>
          </p:cNvSpPr>
          <p:nvPr>
            <p:ph type="dt" sz="half" idx="10"/>
          </p:nvPr>
        </p:nvSpPr>
        <p:spPr/>
        <p:txBody>
          <a:bodyPr rtlCol="0"/>
          <a:lstStyle/>
          <a:p>
            <a:pPr algn="r">
              <a:lnSpc>
                <a:spcPct val="100000"/>
              </a:lnSpc>
            </a:pPr>
            <a:fld id="{6274B5B8-6BD4-4072-A164-F7E5B8727455}"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7" name="Espace réservé du numéro de diapositive 6"/>
          <p:cNvSpPr>
            <a:spLocks noGrp="1"/>
          </p:cNvSpPr>
          <p:nvPr>
            <p:ph type="sldNum" sz="quarter" idx="11"/>
          </p:nvPr>
        </p:nvSpPr>
        <p:spPr/>
        <p:txBody>
          <a:bodyPr rtlCol="0"/>
          <a:lstStyle/>
          <a:p>
            <a:pPr algn="ctr">
              <a:lnSpc>
                <a:spcPct val="100000"/>
              </a:lnSpc>
            </a:pPr>
            <a:fld id="{30D98579-C328-491F-A079-F05BC36A7E8D}"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
        <p:nvSpPr>
          <p:cNvPr id="8" name="Espace réservé du pied de page 7"/>
          <p:cNvSpPr>
            <a:spLocks noGrp="1"/>
          </p:cNvSpPr>
          <p:nvPr>
            <p:ph type="ftr" sz="quarter" idx="12"/>
          </p:nvPr>
        </p:nvSpPr>
        <p:spPr/>
        <p:txBody>
          <a:bodyPr rtlCol="0"/>
          <a:lstStyle/>
          <a:p>
            <a:endParaRPr lang="fr-FR" sz="24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lnSpc>
                <a:spcPct val="100000"/>
              </a:lnSpc>
            </a:pPr>
            <a:fld id="{6274B5B8-6BD4-4072-A164-F7E5B8727455}"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3" name="Espace réservé du pied de page 2"/>
          <p:cNvSpPr>
            <a:spLocks noGrp="1"/>
          </p:cNvSpPr>
          <p:nvPr>
            <p:ph type="ftr" sz="quarter" idx="11"/>
          </p:nvPr>
        </p:nvSpPr>
        <p:spPr/>
        <p:txBody>
          <a:bodyPr/>
          <a:lstStyle/>
          <a:p>
            <a:endParaRPr lang="fr-FR" sz="2400" b="0" strike="noStrike" spc="-1">
              <a:solidFill>
                <a:srgbClr val="000000"/>
              </a:solidFill>
              <a:uFill>
                <a:solidFill>
                  <a:srgbClr val="FFFFFF"/>
                </a:solidFill>
              </a:uFill>
              <a:latin typeface="Times New Roman"/>
            </a:endParaRPr>
          </a:p>
        </p:txBody>
      </p:sp>
      <p:sp>
        <p:nvSpPr>
          <p:cNvPr id="4" name="Espace réservé du numéro de diapositive 3"/>
          <p:cNvSpPr>
            <a:spLocks noGrp="1"/>
          </p:cNvSpPr>
          <p:nvPr>
            <p:ph type="sldNum" sz="quarter" idx="12"/>
          </p:nvPr>
        </p:nvSpPr>
        <p:spPr/>
        <p:txBody>
          <a:bodyPr/>
          <a:lstStyle/>
          <a:p>
            <a:pPr algn="ctr">
              <a:lnSpc>
                <a:spcPct val="100000"/>
              </a:lnSpc>
            </a:pPr>
            <a:fld id="{30D98579-C328-491F-A079-F05BC36A7E8D}"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pPr algn="r">
              <a:lnSpc>
                <a:spcPct val="100000"/>
              </a:lnSpc>
            </a:pPr>
            <a:fld id="{6274B5B8-6BD4-4072-A164-F7E5B8727455}"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22" name="Espace réservé du numéro de diapositive 21"/>
          <p:cNvSpPr>
            <a:spLocks noGrp="1"/>
          </p:cNvSpPr>
          <p:nvPr>
            <p:ph type="sldNum" sz="quarter" idx="15"/>
          </p:nvPr>
        </p:nvSpPr>
        <p:spPr/>
        <p:txBody>
          <a:bodyPr rtlCol="0"/>
          <a:lstStyle/>
          <a:p>
            <a:pPr algn="ctr">
              <a:lnSpc>
                <a:spcPct val="100000"/>
              </a:lnSpc>
            </a:pPr>
            <a:fld id="{30D98579-C328-491F-A079-F05BC36A7E8D}"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
        <p:nvSpPr>
          <p:cNvPr id="23" name="Espace réservé du pied de page 22"/>
          <p:cNvSpPr>
            <a:spLocks noGrp="1"/>
          </p:cNvSpPr>
          <p:nvPr>
            <p:ph type="ftr" sz="quarter" idx="16"/>
          </p:nvPr>
        </p:nvSpPr>
        <p:spPr/>
        <p:txBody>
          <a:bodyPr rtlCol="0"/>
          <a:lstStyle/>
          <a:p>
            <a:endParaRPr lang="fr-FR" sz="2400" b="0" strike="noStrike" spc="-1">
              <a:solidFill>
                <a:srgbClr val="000000"/>
              </a:solidFill>
              <a:uFill>
                <a:solidFill>
                  <a:srgbClr val="FFFFFF"/>
                </a:solidFill>
              </a:uFill>
              <a:latin typeface="Times New Roman"/>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pPr algn="r">
              <a:lnSpc>
                <a:spcPct val="100000"/>
              </a:lnSpc>
            </a:pPr>
            <a:fld id="{6274B5B8-6BD4-4072-A164-F7E5B8727455}"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18" name="Espace réservé du numéro de diapositive 17"/>
          <p:cNvSpPr>
            <a:spLocks noGrp="1"/>
          </p:cNvSpPr>
          <p:nvPr>
            <p:ph type="sldNum" sz="quarter" idx="11"/>
          </p:nvPr>
        </p:nvSpPr>
        <p:spPr/>
        <p:txBody>
          <a:bodyPr rtlCol="0"/>
          <a:lstStyle/>
          <a:p>
            <a:pPr algn="ctr">
              <a:lnSpc>
                <a:spcPct val="100000"/>
              </a:lnSpc>
            </a:pPr>
            <a:fld id="{30D98579-C328-491F-A079-F05BC36A7E8D}"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
        <p:nvSpPr>
          <p:cNvPr id="21" name="Espace réservé du pied de page 20"/>
          <p:cNvSpPr>
            <a:spLocks noGrp="1"/>
          </p:cNvSpPr>
          <p:nvPr>
            <p:ph type="ftr" sz="quarter" idx="12"/>
          </p:nvPr>
        </p:nvSpPr>
        <p:spPr/>
        <p:txBody>
          <a:bodyPr rtlCol="0"/>
          <a:lstStyle/>
          <a:p>
            <a:endParaRPr lang="fr-FR" sz="2400" b="0" strike="noStrike" spc="-1">
              <a:solidFill>
                <a:srgbClr val="000000"/>
              </a:solidFill>
              <a:uFill>
                <a:solidFill>
                  <a:srgbClr val="FFFFFF"/>
                </a:solidFill>
              </a:uFill>
              <a:latin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sz="2400" b="0" strike="noStrike" spc="-1">
              <a:solidFill>
                <a:srgbClr val="000000"/>
              </a:solidFill>
              <a:uFill>
                <a:solidFill>
                  <a:srgbClr val="FFFFFF"/>
                </a:solidFill>
              </a:uFill>
              <a:latin typeface="Times New Roman"/>
            </a:endParaRP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a:lnSpc>
                <a:spcPct val="100000"/>
              </a:lnSpc>
            </a:pPr>
            <a:fld id="{A216895B-3014-4624-A98A-0A1FC7387E1A}" type="datetime">
              <a:rPr lang="fr-FR" sz="1200" b="0" strike="noStrike" spc="-1" smtClean="0">
                <a:solidFill>
                  <a:srgbClr val="575F6D"/>
                </a:solidFill>
                <a:uFill>
                  <a:solidFill>
                    <a:srgbClr val="FFFFFF"/>
                  </a:solidFill>
                </a:uFill>
                <a:latin typeface="Century Schoolbook"/>
              </a:rPr>
              <a:t>06/06/2017</a:t>
            </a:fld>
            <a:endParaRPr lang="fr-FR" sz="1400" b="0" strike="noStrike" spc="-1">
              <a:solidFill>
                <a:srgbClr val="000000"/>
              </a:solidFill>
              <a:uFill>
                <a:solidFill>
                  <a:srgbClr val="FFFFFF"/>
                </a:solidFill>
              </a:uFill>
              <a:latin typeface="Times New Roman"/>
            </a:endParaRP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sz="2400" b="0" strike="noStrike" spc="-1">
              <a:solidFill>
                <a:srgbClr val="000000"/>
              </a:solidFill>
              <a:uFill>
                <a:solidFill>
                  <a:srgbClr val="FFFFFF"/>
                </a:solidFill>
              </a:uFill>
              <a:latin typeface="Times New Roman"/>
            </a:endParaRP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ctr">
              <a:lnSpc>
                <a:spcPct val="100000"/>
              </a:lnSpc>
            </a:pPr>
            <a:fld id="{84BB4FCD-AEE6-4284-A1F7-F3765731F9E2}" type="slidenum">
              <a:rPr lang="fr-FR" sz="1400" b="1" strike="noStrike" spc="-1" smtClean="0">
                <a:solidFill>
                  <a:srgbClr val="FFFFFF"/>
                </a:solidFill>
                <a:uFill>
                  <a:solidFill>
                    <a:srgbClr val="FFFFFF"/>
                  </a:solidFill>
                </a:uFill>
                <a:latin typeface="Century Schoolbook"/>
              </a:rPr>
              <a:t>‹N°›</a:t>
            </a:fld>
            <a:endParaRPr lang="fr-FR" sz="14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TextShape 1"/>
          <p:cNvSpPr txBox="1"/>
          <p:nvPr/>
        </p:nvSpPr>
        <p:spPr>
          <a:xfrm>
            <a:off x="2286000" y="3124080"/>
            <a:ext cx="6171840" cy="1893960"/>
          </a:xfrm>
          <a:prstGeom prst="rect">
            <a:avLst/>
          </a:prstGeom>
          <a:noFill/>
          <a:ln>
            <a:noFill/>
          </a:ln>
        </p:spPr>
        <p:txBody>
          <a:bodyPr lIns="90000" tIns="45000" rIns="90000" bIns="45000" anchor="b"/>
          <a:lstStyle/>
          <a:p>
            <a:pPr>
              <a:lnSpc>
                <a:spcPct val="100000"/>
              </a:lnSpc>
            </a:pPr>
            <a:r>
              <a:rPr lang="fr-FR" sz="3000" b="1" strike="noStrike" cap="small" spc="-1">
                <a:solidFill>
                  <a:srgbClr val="575F6D"/>
                </a:solidFill>
                <a:uFill>
                  <a:solidFill>
                    <a:srgbClr val="FFFFFF"/>
                  </a:solidFill>
                </a:uFill>
                <a:latin typeface="Century Schoolbook"/>
              </a:rPr>
              <a:t>Comité de pilotage Réforme des rythmes scolaires</a:t>
            </a:r>
            <a:endParaRPr lang="fr-FR" sz="1800" b="0" strike="noStrike" spc="-1">
              <a:solidFill>
                <a:srgbClr val="000000"/>
              </a:solidFill>
              <a:uFill>
                <a:solidFill>
                  <a:srgbClr val="FFFFFF"/>
                </a:solidFill>
              </a:uFill>
              <a:latin typeface="Century Schoolbook"/>
            </a:endParaRPr>
          </a:p>
        </p:txBody>
      </p:sp>
      <p:sp>
        <p:nvSpPr>
          <p:cNvPr id="107" name="TextShape 2"/>
          <p:cNvSpPr txBox="1"/>
          <p:nvPr/>
        </p:nvSpPr>
        <p:spPr>
          <a:xfrm>
            <a:off x="2286000" y="5003280"/>
            <a:ext cx="6171840" cy="1371240"/>
          </a:xfrm>
          <a:prstGeom prst="rect">
            <a:avLst/>
          </a:prstGeom>
          <a:noFill/>
          <a:ln>
            <a:noFill/>
          </a:ln>
        </p:spPr>
        <p:txBody>
          <a:bodyPr lIns="90000" tIns="45000" rIns="90000" bIns="45000"/>
          <a:lstStyle/>
          <a:p>
            <a:pPr>
              <a:lnSpc>
                <a:spcPct val="100000"/>
              </a:lnSpc>
            </a:pPr>
            <a:r>
              <a:rPr lang="fr-FR" sz="1800" b="1" strike="noStrike" spc="-1">
                <a:solidFill>
                  <a:srgbClr val="575F6D"/>
                </a:solidFill>
                <a:uFill>
                  <a:solidFill>
                    <a:srgbClr val="FFFFFF"/>
                  </a:solidFill>
                </a:uFill>
                <a:latin typeface="Century Schoolbook"/>
              </a:rPr>
              <a:t>6 juin 2017</a:t>
            </a:r>
            <a:endParaRPr lang="fr-FR" sz="3200" b="0" strike="noStrike" spc="-1">
              <a:solidFill>
                <a:srgbClr val="000000"/>
              </a:solidFill>
              <a:uFill>
                <a:solidFill>
                  <a:srgbClr val="FFFFFF"/>
                </a:solidFill>
              </a:uFill>
              <a:latin typeface="Arial"/>
            </a:endParaRP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459434"/>
            <a:ext cx="4537075" cy="30241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TextShape 1"/>
          <p:cNvSpPr txBox="1"/>
          <p:nvPr/>
        </p:nvSpPr>
        <p:spPr>
          <a:xfrm>
            <a:off x="457200" y="274680"/>
            <a:ext cx="7467120" cy="1142640"/>
          </a:xfrm>
          <a:prstGeom prst="rect">
            <a:avLst/>
          </a:prstGeom>
          <a:noFill/>
          <a:ln>
            <a:noFill/>
          </a:ln>
        </p:spPr>
        <p:txBody>
          <a:bodyPr lIns="90000" tIns="45000" rIns="90000" bIns="45000" anchor="b"/>
          <a:lstStyle/>
          <a:p>
            <a:pPr>
              <a:lnSpc>
                <a:spcPct val="100000"/>
              </a:lnSpc>
            </a:pPr>
            <a:r>
              <a:rPr lang="fr-FR" sz="3000" b="0" strike="noStrike" cap="small" spc="-1">
                <a:solidFill>
                  <a:srgbClr val="575F6D"/>
                </a:solidFill>
                <a:uFill>
                  <a:solidFill>
                    <a:srgbClr val="FFFFFF"/>
                  </a:solidFill>
                </a:uFill>
                <a:latin typeface="Century Schoolbook"/>
              </a:rPr>
              <a:t>Parcours éducatifs 2017-2018:
</a:t>
            </a:r>
            <a:endParaRPr lang="fr-FR" sz="1800" b="0" strike="noStrike" spc="-1">
              <a:solidFill>
                <a:srgbClr val="000000"/>
              </a:solidFill>
              <a:uFill>
                <a:solidFill>
                  <a:srgbClr val="FFFFFF"/>
                </a:solidFill>
              </a:uFill>
              <a:latin typeface="Century Schoolbook"/>
            </a:endParaRPr>
          </a:p>
        </p:txBody>
      </p:sp>
      <p:sp>
        <p:nvSpPr>
          <p:cNvPr id="125" name="TextShape 2"/>
          <p:cNvSpPr txBox="1"/>
          <p:nvPr/>
        </p:nvSpPr>
        <p:spPr>
          <a:xfrm>
            <a:off x="457200" y="980728"/>
            <a:ext cx="7467120" cy="5492792"/>
          </a:xfrm>
          <a:prstGeom prst="rect">
            <a:avLst/>
          </a:prstGeom>
          <a:noFill/>
          <a:ln>
            <a:noFill/>
          </a:ln>
        </p:spPr>
        <p:txBody>
          <a:bodyPr lIns="90000" tIns="45000" rIns="90000" bIns="45000"/>
          <a:lstStyle/>
          <a:p>
            <a:pPr>
              <a:lnSpc>
                <a:spcPct val="100000"/>
              </a:lnSpc>
            </a:pPr>
            <a:r>
              <a:rPr lang="fr-FR" sz="1600" b="1" u="sng" strike="noStrike" spc="-1" dirty="0" smtClean="0">
                <a:solidFill>
                  <a:srgbClr val="000000"/>
                </a:solidFill>
                <a:uFill>
                  <a:solidFill>
                    <a:srgbClr val="FFFFFF"/>
                  </a:solidFill>
                </a:uFill>
                <a:latin typeface="Garamond"/>
              </a:rPr>
              <a:t>MULTIACTIVITE : Animateur/</a:t>
            </a:r>
            <a:r>
              <a:rPr lang="fr-FR" sz="1600" b="1" u="sng" strike="noStrike" spc="-1" dirty="0" err="1" smtClean="0">
                <a:solidFill>
                  <a:srgbClr val="000000"/>
                </a:solidFill>
                <a:uFill>
                  <a:solidFill>
                    <a:srgbClr val="FFFFFF"/>
                  </a:solidFill>
                </a:uFill>
                <a:latin typeface="Garamond"/>
              </a:rPr>
              <a:t>trice</a:t>
            </a:r>
            <a:r>
              <a:rPr lang="fr-FR" sz="1600" b="1" u="sng" strike="noStrike" spc="-1" dirty="0" smtClean="0">
                <a:solidFill>
                  <a:srgbClr val="000000"/>
                </a:solidFill>
                <a:uFill>
                  <a:solidFill>
                    <a:srgbClr val="FFFFFF"/>
                  </a:solidFill>
                </a:uFill>
                <a:latin typeface="Garamond"/>
              </a:rPr>
              <a:t> ville</a:t>
            </a:r>
            <a:r>
              <a:rPr lang="fr-FR" sz="1600" b="0" strike="noStrike" spc="-1" dirty="0" smtClean="0">
                <a:solidFill>
                  <a:srgbClr val="000000"/>
                </a:solidFill>
                <a:uFill>
                  <a:solidFill>
                    <a:srgbClr val="FFFFFF"/>
                  </a:solidFill>
                </a:uFill>
                <a:latin typeface="Garamond"/>
              </a:rPr>
              <a:t>
En multi activités, les animatrices mettent en place des activités manuelles ou des petits jeux qui permettent aux enfants de développer leurs esprits créatifs et artistiques.</a:t>
            </a:r>
            <a:endParaRPr lang="fr-FR" sz="1600" spc="-1" dirty="0">
              <a:solidFill>
                <a:srgbClr val="000000"/>
              </a:solidFill>
              <a:uFill>
                <a:solidFill>
                  <a:srgbClr val="FFFFFF"/>
                </a:solidFill>
              </a:uFill>
            </a:endParaRPr>
          </a:p>
          <a:p>
            <a:pPr>
              <a:lnSpc>
                <a:spcPct val="100000"/>
              </a:lnSpc>
            </a:pPr>
            <a:r>
              <a:rPr lang="fr-FR" sz="1600" b="0" strike="noStrike" spc="-1" dirty="0" smtClean="0">
                <a:solidFill>
                  <a:srgbClr val="000000"/>
                </a:solidFill>
                <a:uFill>
                  <a:solidFill>
                    <a:srgbClr val="FFFFFF"/>
                  </a:solidFill>
                </a:uFill>
                <a:latin typeface="Garamond"/>
              </a:rPr>
              <a:t>Les réalisations manuelles sont faites avec du matériel de récupération. Un patron est toujours réalisé en amont par l'animatrice afin que les enfants aient un modèle. De plus, la séance est construite pour permettre un équilibre entre les activités calmes et concentrées et les activités plus dynamiques (jeux de plein air, sportifs).</a:t>
            </a:r>
            <a:endParaRPr lang="fr-FR" sz="1600" spc="-1" dirty="0">
              <a:solidFill>
                <a:srgbClr val="000000"/>
              </a:solidFill>
              <a:uFill>
                <a:solidFill>
                  <a:srgbClr val="FFFFFF"/>
                </a:solidFill>
              </a:uFill>
            </a:endParaRPr>
          </a:p>
          <a:p>
            <a:pPr>
              <a:lnSpc>
                <a:spcPct val="100000"/>
              </a:lnSpc>
            </a:pPr>
            <a:endParaRPr lang="fr-FR" sz="800" b="1" u="sng" spc="-1" dirty="0" smtClean="0">
              <a:solidFill>
                <a:srgbClr val="000000"/>
              </a:solidFill>
              <a:uFill>
                <a:solidFill>
                  <a:srgbClr val="FFFFFF"/>
                </a:solidFill>
              </a:uFill>
              <a:latin typeface="Garamond"/>
            </a:endParaRPr>
          </a:p>
          <a:p>
            <a:pPr>
              <a:lnSpc>
                <a:spcPct val="100000"/>
              </a:lnSpc>
            </a:pPr>
            <a:r>
              <a:rPr lang="fr-FR" sz="1700" b="1" u="sng" strike="noStrike" spc="-1" dirty="0" smtClean="0">
                <a:solidFill>
                  <a:srgbClr val="000000"/>
                </a:solidFill>
                <a:uFill>
                  <a:solidFill>
                    <a:srgbClr val="FFFFFF"/>
                  </a:solidFill>
                </a:uFill>
                <a:latin typeface="Garamond"/>
              </a:rPr>
              <a:t>MUSIQUE</a:t>
            </a:r>
            <a:r>
              <a:rPr lang="fr-FR" sz="1700" b="1" u="sng" strike="noStrike" spc="-1" dirty="0">
                <a:solidFill>
                  <a:srgbClr val="000000"/>
                </a:solidFill>
                <a:uFill>
                  <a:solidFill>
                    <a:srgbClr val="FFFFFF"/>
                  </a:solidFill>
                </a:uFill>
                <a:latin typeface="Garamond"/>
              </a:rPr>
              <a:t> : EMIU</a:t>
            </a:r>
            <a:endParaRPr lang="fr-FR" sz="2400" b="0" strike="noStrike" spc="-1" dirty="0">
              <a:solidFill>
                <a:srgbClr val="000000"/>
              </a:solidFill>
              <a:uFill>
                <a:solidFill>
                  <a:srgbClr val="FFFFFF"/>
                </a:solidFill>
              </a:uFill>
              <a:latin typeface="Century Schoolbook"/>
            </a:endParaRPr>
          </a:p>
          <a:p>
            <a:pPr>
              <a:lnSpc>
                <a:spcPct val="100000"/>
              </a:lnSpc>
            </a:pPr>
            <a:r>
              <a:rPr lang="fr-FR" sz="1700" b="0" strike="noStrike" spc="-1" dirty="0">
                <a:solidFill>
                  <a:srgbClr val="000000"/>
                </a:solidFill>
                <a:uFill>
                  <a:solidFill>
                    <a:srgbClr val="FFFFFF"/>
                  </a:solidFill>
                </a:uFill>
                <a:latin typeface="Garamond"/>
              </a:rPr>
              <a:t>Interventions basées  sur la méthode « </a:t>
            </a:r>
            <a:r>
              <a:rPr lang="fr-FR" sz="1700" b="0" i="1" strike="noStrike" spc="-1" dirty="0" err="1">
                <a:solidFill>
                  <a:srgbClr val="000000"/>
                </a:solidFill>
                <a:uFill>
                  <a:solidFill>
                    <a:srgbClr val="FFFFFF"/>
                  </a:solidFill>
                </a:uFill>
                <a:latin typeface="Garamond"/>
              </a:rPr>
              <a:t>Rythmic</a:t>
            </a:r>
            <a:r>
              <a:rPr lang="fr-FR" sz="1700" b="0" i="1" strike="noStrike" spc="-1" dirty="0">
                <a:solidFill>
                  <a:srgbClr val="000000"/>
                </a:solidFill>
                <a:uFill>
                  <a:solidFill>
                    <a:srgbClr val="FFFFFF"/>
                  </a:solidFill>
                </a:uFill>
                <a:latin typeface="Garamond"/>
              </a:rPr>
              <a:t> </a:t>
            </a:r>
            <a:r>
              <a:rPr lang="fr-FR" sz="1700" b="0" i="1" strike="noStrike" spc="-1" dirty="0" err="1">
                <a:solidFill>
                  <a:srgbClr val="000000"/>
                </a:solidFill>
                <a:uFill>
                  <a:solidFill>
                    <a:srgbClr val="FFFFFF"/>
                  </a:solidFill>
                </a:uFill>
                <a:latin typeface="Garamond"/>
              </a:rPr>
              <a:t>Touch</a:t>
            </a:r>
            <a:r>
              <a:rPr lang="fr-FR" sz="1700" b="0" i="1" strike="noStrike" spc="-1" dirty="0">
                <a:solidFill>
                  <a:srgbClr val="000000"/>
                </a:solidFill>
                <a:uFill>
                  <a:solidFill>
                    <a:srgbClr val="FFFFFF"/>
                  </a:solidFill>
                </a:uFill>
                <a:latin typeface="Garamond"/>
              </a:rPr>
              <a:t> ».</a:t>
            </a:r>
            <a:r>
              <a:rPr lang="fr-FR" sz="1700" b="0" strike="noStrike" spc="-1" dirty="0">
                <a:solidFill>
                  <a:srgbClr val="000000"/>
                </a:solidFill>
                <a:uFill>
                  <a:solidFill>
                    <a:srgbClr val="FFFFFF"/>
                  </a:solidFill>
                </a:uFill>
                <a:latin typeface="Garamond"/>
              </a:rPr>
              <a:t> </a:t>
            </a:r>
            <a:endParaRPr lang="fr-FR" sz="2400" b="0" strike="noStrike" spc="-1" dirty="0">
              <a:solidFill>
                <a:srgbClr val="000000"/>
              </a:solidFill>
              <a:uFill>
                <a:solidFill>
                  <a:srgbClr val="FFFFFF"/>
                </a:solidFill>
              </a:uFill>
              <a:latin typeface="Century Schoolbook"/>
            </a:endParaRPr>
          </a:p>
          <a:p>
            <a:pPr>
              <a:lnSpc>
                <a:spcPct val="100000"/>
              </a:lnSpc>
            </a:pPr>
            <a:r>
              <a:rPr lang="fr-FR" sz="1700" b="0" i="1" strike="noStrike" spc="-1" dirty="0" err="1">
                <a:solidFill>
                  <a:srgbClr val="000000"/>
                </a:solidFill>
                <a:uFill>
                  <a:solidFill>
                    <a:srgbClr val="FFFFFF"/>
                  </a:solidFill>
                </a:uFill>
                <a:latin typeface="Garamond"/>
              </a:rPr>
              <a:t>Carolle</a:t>
            </a:r>
            <a:r>
              <a:rPr lang="fr-FR" sz="1700" b="0" i="1" strike="noStrike" spc="-1" dirty="0">
                <a:solidFill>
                  <a:srgbClr val="000000"/>
                </a:solidFill>
                <a:uFill>
                  <a:solidFill>
                    <a:srgbClr val="FFFFFF"/>
                  </a:solidFill>
                </a:uFill>
                <a:latin typeface="Garamond"/>
              </a:rPr>
              <a:t> </a:t>
            </a:r>
            <a:r>
              <a:rPr lang="fr-FR" sz="1700" b="0" i="1" strike="noStrike" spc="-1" dirty="0" err="1">
                <a:solidFill>
                  <a:srgbClr val="000000"/>
                </a:solidFill>
                <a:uFill>
                  <a:solidFill>
                    <a:srgbClr val="FFFFFF"/>
                  </a:solidFill>
                </a:uFill>
                <a:latin typeface="Garamond"/>
              </a:rPr>
              <a:t>Gallin</a:t>
            </a:r>
            <a:r>
              <a:rPr lang="fr-FR" sz="1700" b="0" strike="noStrike" spc="-1" dirty="0">
                <a:solidFill>
                  <a:srgbClr val="000000"/>
                </a:solidFill>
                <a:uFill>
                  <a:solidFill>
                    <a:srgbClr val="FFFFFF"/>
                  </a:solidFill>
                </a:uFill>
                <a:latin typeface="Garamond"/>
              </a:rPr>
              <a:t> développe à travers le </a:t>
            </a:r>
            <a:r>
              <a:rPr lang="fr-FR" sz="1700" b="0" i="1" strike="noStrike" spc="-1" dirty="0" err="1">
                <a:solidFill>
                  <a:srgbClr val="000000"/>
                </a:solidFill>
                <a:uFill>
                  <a:solidFill>
                    <a:srgbClr val="FFFFFF"/>
                  </a:solidFill>
                </a:uFill>
                <a:latin typeface="Garamond"/>
              </a:rPr>
              <a:t>Konakol</a:t>
            </a:r>
            <a:r>
              <a:rPr lang="fr-FR" sz="1700" b="0" strike="noStrike" spc="-1" dirty="0">
                <a:solidFill>
                  <a:srgbClr val="000000"/>
                </a:solidFill>
                <a:uFill>
                  <a:solidFill>
                    <a:srgbClr val="FFFFFF"/>
                  </a:solidFill>
                </a:uFill>
                <a:latin typeface="Garamond"/>
              </a:rPr>
              <a:t>* (chant rythmique) &amp; les </a:t>
            </a:r>
            <a:r>
              <a:rPr lang="fr-FR" sz="1700" b="0" i="1" strike="noStrike" spc="-1" dirty="0" err="1">
                <a:solidFill>
                  <a:srgbClr val="000000"/>
                </a:solidFill>
                <a:uFill>
                  <a:solidFill>
                    <a:srgbClr val="FFFFFF"/>
                  </a:solidFill>
                </a:uFill>
                <a:latin typeface="Garamond"/>
              </a:rPr>
              <a:t>Kriyas</a:t>
            </a:r>
            <a:r>
              <a:rPr lang="fr-FR" sz="1700" b="0" strike="noStrike" spc="-1" dirty="0">
                <a:solidFill>
                  <a:srgbClr val="000000"/>
                </a:solidFill>
                <a:uFill>
                  <a:solidFill>
                    <a:srgbClr val="FFFFFF"/>
                  </a:solidFill>
                </a:uFill>
                <a:latin typeface="Garamond"/>
              </a:rPr>
              <a:t>*(gestuelle) un jeu d’échanges et de complémentarités des plus basiques aux plus complexes. </a:t>
            </a:r>
            <a:endParaRPr lang="fr-FR" sz="2400" spc="-1" dirty="0">
              <a:solidFill>
                <a:srgbClr val="000000"/>
              </a:solidFill>
              <a:uFill>
                <a:solidFill>
                  <a:srgbClr val="FFFFFF"/>
                </a:solidFill>
              </a:uFill>
              <a:latin typeface="Century Schoolbook"/>
            </a:endParaRPr>
          </a:p>
          <a:p>
            <a:pPr>
              <a:lnSpc>
                <a:spcPct val="100000"/>
              </a:lnSpc>
            </a:pPr>
            <a:endParaRPr lang="fr-FR" sz="800" b="0" strike="noStrike" spc="-1" dirty="0">
              <a:solidFill>
                <a:srgbClr val="000000"/>
              </a:solidFill>
              <a:uFill>
                <a:solidFill>
                  <a:srgbClr val="FFFFFF"/>
                </a:solidFill>
              </a:uFill>
              <a:latin typeface="Century Schoolbook"/>
            </a:endParaRPr>
          </a:p>
          <a:p>
            <a:pPr>
              <a:lnSpc>
                <a:spcPct val="100000"/>
              </a:lnSpc>
            </a:pPr>
            <a:r>
              <a:rPr lang="fr-FR" sz="1700" b="1" u="sng" strike="noStrike" spc="-1" dirty="0">
                <a:solidFill>
                  <a:srgbClr val="000000"/>
                </a:solidFill>
                <a:uFill>
                  <a:solidFill>
                    <a:srgbClr val="FFFFFF"/>
                  </a:solidFill>
                </a:uFill>
                <a:latin typeface="Garamond"/>
              </a:rPr>
              <a:t>PHILOSOPHIE : Lilian Noiret, philosophe</a:t>
            </a:r>
            <a:endParaRPr lang="fr-FR" sz="2400" b="0" strike="noStrike" spc="-1" dirty="0">
              <a:solidFill>
                <a:srgbClr val="000000"/>
              </a:solidFill>
              <a:uFill>
                <a:solidFill>
                  <a:srgbClr val="FFFFFF"/>
                </a:solidFill>
              </a:uFill>
              <a:latin typeface="Century Schoolbook"/>
            </a:endParaRPr>
          </a:p>
          <a:p>
            <a:pPr>
              <a:lnSpc>
                <a:spcPct val="100000"/>
              </a:lnSpc>
            </a:pPr>
            <a:r>
              <a:rPr lang="fr-FR" sz="1700" b="0" strike="noStrike" spc="-1" dirty="0">
                <a:solidFill>
                  <a:srgbClr val="000000"/>
                </a:solidFill>
                <a:uFill>
                  <a:solidFill>
                    <a:srgbClr val="FFFFFF"/>
                  </a:solidFill>
                </a:uFill>
                <a:latin typeface="Garamond"/>
              </a:rPr>
              <a:t>Activité abordée de manière très ludique auprès des enfants, à partir de petites histoires, thèmes, dessins. Les enfants peuvent s’exprimer et échanger sur des sujets tels que le bonheur, l’amitié</a:t>
            </a:r>
            <a:r>
              <a:rPr lang="fr-FR" sz="1700" b="0" strike="noStrike" spc="-1" dirty="0" smtClean="0">
                <a:solidFill>
                  <a:srgbClr val="000000"/>
                </a:solidFill>
                <a:uFill>
                  <a:solidFill>
                    <a:srgbClr val="FFFFFF"/>
                  </a:solidFill>
                </a:uFill>
                <a:latin typeface="Garamond"/>
              </a:rPr>
              <a:t>…</a:t>
            </a:r>
            <a:endParaRPr lang="fr-FR" sz="2400" spc="-1" dirty="0">
              <a:solidFill>
                <a:srgbClr val="000000"/>
              </a:solidFill>
              <a:uFill>
                <a:solidFill>
                  <a:srgbClr val="FFFFFF"/>
                </a:solidFill>
              </a:uFill>
              <a:latin typeface="Century Schoolbook"/>
            </a:endParaRPr>
          </a:p>
          <a:p>
            <a:pPr>
              <a:lnSpc>
                <a:spcPct val="100000"/>
              </a:lnSpc>
            </a:pPr>
            <a:endParaRPr lang="fr-FR" sz="800" b="0" strike="noStrike" spc="-1" dirty="0">
              <a:solidFill>
                <a:srgbClr val="000000"/>
              </a:solidFill>
              <a:uFill>
                <a:solidFill>
                  <a:srgbClr val="FFFFFF"/>
                </a:solidFill>
              </a:uFill>
              <a:latin typeface="Century Schoolbook"/>
            </a:endParaRPr>
          </a:p>
          <a:p>
            <a:pPr>
              <a:lnSpc>
                <a:spcPct val="100000"/>
              </a:lnSpc>
            </a:pPr>
            <a:r>
              <a:rPr lang="fr-FR" sz="1700" b="1" u="sng" strike="noStrike" spc="-1" dirty="0">
                <a:solidFill>
                  <a:srgbClr val="000000"/>
                </a:solidFill>
                <a:uFill>
                  <a:solidFill>
                    <a:srgbClr val="FFFFFF"/>
                  </a:solidFill>
                </a:uFill>
                <a:latin typeface="Garamond"/>
              </a:rPr>
              <a:t>PATRIMOINE : Association </a:t>
            </a:r>
            <a:r>
              <a:rPr lang="fr-FR" sz="1700" b="1" u="sng" strike="noStrike" spc="-1" dirty="0" err="1">
                <a:solidFill>
                  <a:srgbClr val="000000"/>
                </a:solidFill>
                <a:uFill>
                  <a:solidFill>
                    <a:srgbClr val="FFFFFF"/>
                  </a:solidFill>
                </a:uFill>
                <a:latin typeface="Garamond"/>
              </a:rPr>
              <a:t>Alpina</a:t>
            </a:r>
            <a:r>
              <a:rPr lang="fr-FR" sz="1700" b="1" u="sng" strike="noStrike" spc="-1" dirty="0">
                <a:solidFill>
                  <a:srgbClr val="000000"/>
                </a:solidFill>
                <a:uFill>
                  <a:solidFill>
                    <a:srgbClr val="FFFFFF"/>
                  </a:solidFill>
                </a:uFill>
                <a:latin typeface="Garamond"/>
              </a:rPr>
              <a:t> Time</a:t>
            </a:r>
            <a:endParaRPr lang="fr-FR" sz="2400" b="0" strike="noStrike" spc="-1" dirty="0">
              <a:solidFill>
                <a:srgbClr val="000000"/>
              </a:solidFill>
              <a:uFill>
                <a:solidFill>
                  <a:srgbClr val="FFFFFF"/>
                </a:solidFill>
              </a:uFill>
              <a:latin typeface="Century Schoolbook"/>
            </a:endParaRPr>
          </a:p>
          <a:p>
            <a:pPr>
              <a:lnSpc>
                <a:spcPct val="100000"/>
              </a:lnSpc>
            </a:pPr>
            <a:r>
              <a:rPr lang="fr-FR" sz="1700" b="0" strike="noStrike" spc="-1" dirty="0">
                <a:solidFill>
                  <a:srgbClr val="000000"/>
                </a:solidFill>
                <a:uFill>
                  <a:solidFill>
                    <a:srgbClr val="FFFFFF"/>
                  </a:solidFill>
                </a:uFill>
                <a:latin typeface="Garamond"/>
              </a:rPr>
              <a:t>Le but est de sensibiliser au patrimoine culturel et naturel de l’Isère à travers des contes de montagnes, petits jeux et activités manuelles.</a:t>
            </a:r>
            <a:endParaRPr lang="fr-FR" sz="2400" b="0" strike="noStrike" spc="-1" dirty="0">
              <a:solidFill>
                <a:srgbClr val="000000"/>
              </a:solidFill>
              <a:uFill>
                <a:solidFill>
                  <a:srgbClr val="FFFFFF"/>
                </a:solidFill>
              </a:uFill>
              <a:latin typeface="Century Schoolbook"/>
            </a:endParaRPr>
          </a:p>
          <a:p>
            <a:pPr>
              <a:lnSpc>
                <a:spcPct val="100000"/>
              </a:lnSpc>
            </a:pPr>
            <a:r>
              <a:rPr lang="fr-FR" sz="1700" b="0" strike="noStrike" spc="-1" dirty="0">
                <a:solidFill>
                  <a:srgbClr val="000000"/>
                </a:solidFill>
                <a:uFill>
                  <a:solidFill>
                    <a:srgbClr val="FFFFFF"/>
                  </a:solidFill>
                </a:uFill>
                <a:latin typeface="Garamond"/>
              </a:rPr>
              <a:t> </a:t>
            </a:r>
            <a:endParaRPr lang="fr-FR" sz="2400" b="0" strike="noStrike" spc="-1" dirty="0">
              <a:solidFill>
                <a:srgbClr val="000000"/>
              </a:solidFill>
              <a:uFill>
                <a:solidFill>
                  <a:srgbClr val="FFFFFF"/>
                </a:solidFill>
              </a:uFill>
              <a:latin typeface="Century Schoolbook"/>
            </a:endParaRPr>
          </a:p>
          <a:p>
            <a:pPr>
              <a:lnSpc>
                <a:spcPct val="100000"/>
              </a:lnSpc>
            </a:pPr>
            <a:endParaRPr lang="fr-FR" sz="2400" b="0" strike="noStrike" spc="-1" dirty="0">
              <a:solidFill>
                <a:srgbClr val="000000"/>
              </a:solidFill>
              <a:uFill>
                <a:solidFill>
                  <a:srgbClr val="FFFFFF"/>
                </a:solidFill>
              </a:uFill>
              <a:latin typeface="Century Schoolbook"/>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TextShape 1"/>
          <p:cNvSpPr txBox="1"/>
          <p:nvPr/>
        </p:nvSpPr>
        <p:spPr>
          <a:xfrm>
            <a:off x="457200" y="274680"/>
            <a:ext cx="7467120" cy="1142640"/>
          </a:xfrm>
          <a:prstGeom prst="rect">
            <a:avLst/>
          </a:prstGeom>
          <a:noFill/>
          <a:ln>
            <a:noFill/>
          </a:ln>
        </p:spPr>
        <p:txBody>
          <a:bodyPr lIns="90000" tIns="45000" rIns="90000" bIns="45000" anchor="b"/>
          <a:lstStyle/>
          <a:p>
            <a:pPr>
              <a:lnSpc>
                <a:spcPct val="100000"/>
              </a:lnSpc>
            </a:pPr>
            <a:r>
              <a:rPr lang="fr-FR" sz="3000" b="0" strike="noStrike" cap="small" spc="-1">
                <a:solidFill>
                  <a:srgbClr val="575F6D"/>
                </a:solidFill>
                <a:uFill>
                  <a:solidFill>
                    <a:srgbClr val="FFFFFF"/>
                  </a:solidFill>
                </a:uFill>
                <a:latin typeface="Century Schoolbook"/>
              </a:rPr>
              <a:t>Parcours éducatifs 2017-2018:
</a:t>
            </a:r>
            <a:endParaRPr lang="fr-FR" sz="1800" b="0" strike="noStrike" spc="-1">
              <a:solidFill>
                <a:srgbClr val="000000"/>
              </a:solidFill>
              <a:uFill>
                <a:solidFill>
                  <a:srgbClr val="FFFFFF"/>
                </a:solidFill>
              </a:uFill>
              <a:latin typeface="Century Schoolbook"/>
            </a:endParaRPr>
          </a:p>
        </p:txBody>
      </p:sp>
      <p:sp>
        <p:nvSpPr>
          <p:cNvPr id="127" name="TextShape 2"/>
          <p:cNvSpPr txBox="1"/>
          <p:nvPr/>
        </p:nvSpPr>
        <p:spPr>
          <a:xfrm>
            <a:off x="457200" y="980728"/>
            <a:ext cx="7467120" cy="5492792"/>
          </a:xfrm>
          <a:prstGeom prst="rect">
            <a:avLst/>
          </a:prstGeom>
          <a:noFill/>
          <a:ln>
            <a:noFill/>
          </a:ln>
        </p:spPr>
        <p:txBody>
          <a:bodyPr lIns="90000" tIns="45000" rIns="90000" bIns="45000"/>
          <a:lstStyle/>
          <a:p>
            <a:pPr>
              <a:lnSpc>
                <a:spcPct val="100000"/>
              </a:lnSpc>
            </a:pPr>
            <a:r>
              <a:rPr lang="fr-FR" b="1" u="sng" strike="noStrike" spc="-1" dirty="0" smtClean="0">
                <a:solidFill>
                  <a:srgbClr val="000000"/>
                </a:solidFill>
                <a:uFill>
                  <a:solidFill>
                    <a:srgbClr val="FFFFFF"/>
                  </a:solidFill>
                </a:uFill>
                <a:latin typeface="Garamond"/>
              </a:rPr>
              <a:t>POTERIE : TERRE HAPPY : Véronique </a:t>
            </a:r>
            <a:r>
              <a:rPr lang="fr-FR" b="1" u="sng" strike="noStrike" spc="-1" dirty="0" err="1" smtClean="0">
                <a:solidFill>
                  <a:srgbClr val="000000"/>
                </a:solidFill>
                <a:uFill>
                  <a:solidFill>
                    <a:srgbClr val="FFFFFF"/>
                  </a:solidFill>
                </a:uFill>
                <a:latin typeface="Garamond"/>
              </a:rPr>
              <a:t>Campillo</a:t>
            </a:r>
            <a:endParaRPr lang="fr-FR" sz="2800" spc="-1" dirty="0">
              <a:solidFill>
                <a:srgbClr val="000000"/>
              </a:solidFill>
              <a:uFill>
                <a:solidFill>
                  <a:srgbClr val="FFFFFF"/>
                </a:solidFill>
              </a:uFill>
            </a:endParaRPr>
          </a:p>
          <a:p>
            <a:pPr>
              <a:lnSpc>
                <a:spcPct val="100000"/>
              </a:lnSpc>
            </a:pPr>
            <a:r>
              <a:rPr lang="fr-FR" b="0" strike="noStrike" spc="-1" dirty="0" smtClean="0">
                <a:solidFill>
                  <a:srgbClr val="000000"/>
                </a:solidFill>
                <a:uFill>
                  <a:solidFill>
                    <a:srgbClr val="FFFFFF"/>
                  </a:solidFill>
                </a:uFill>
                <a:latin typeface="Garamond"/>
              </a:rPr>
              <a:t>Cours de poterie : fabrication de tasses, de pots… en faïence ou création de modelage pour les grands et décoration d’objets préfabriqués ou création de modelage pour les petits.</a:t>
            </a:r>
            <a:endParaRPr lang="fr-FR" sz="2800" spc="-1" dirty="0">
              <a:solidFill>
                <a:srgbClr val="000000"/>
              </a:solidFill>
              <a:uFill>
                <a:solidFill>
                  <a:srgbClr val="FFFFFF"/>
                </a:solidFill>
              </a:uFill>
            </a:endParaRPr>
          </a:p>
          <a:p>
            <a:pPr>
              <a:lnSpc>
                <a:spcPct val="100000"/>
              </a:lnSpc>
            </a:pPr>
            <a:endParaRPr lang="fr-FR" sz="800" b="1" u="sng" strike="noStrike" spc="-1" dirty="0" smtClean="0">
              <a:solidFill>
                <a:srgbClr val="000000"/>
              </a:solidFill>
              <a:uFill>
                <a:solidFill>
                  <a:srgbClr val="FFFFFF"/>
                </a:solidFill>
              </a:uFill>
              <a:latin typeface="Garamond"/>
            </a:endParaRPr>
          </a:p>
          <a:p>
            <a:pPr>
              <a:lnSpc>
                <a:spcPct val="100000"/>
              </a:lnSpc>
            </a:pPr>
            <a:r>
              <a:rPr lang="fr-FR" b="1" u="sng" strike="noStrike" spc="-1" dirty="0" smtClean="0">
                <a:solidFill>
                  <a:srgbClr val="000000"/>
                </a:solidFill>
                <a:uFill>
                  <a:solidFill>
                    <a:srgbClr val="FFFFFF"/>
                  </a:solidFill>
                </a:uFill>
                <a:latin typeface="Garamond"/>
              </a:rPr>
              <a:t>SERVICE </a:t>
            </a:r>
            <a:r>
              <a:rPr lang="fr-FR" b="1" u="sng" strike="noStrike" spc="-1" dirty="0">
                <a:solidFill>
                  <a:srgbClr val="000000"/>
                </a:solidFill>
                <a:uFill>
                  <a:solidFill>
                    <a:srgbClr val="FFFFFF"/>
                  </a:solidFill>
                </a:uFill>
                <a:latin typeface="Garamond"/>
              </a:rPr>
              <a:t>JEUNESSE : 2 animateurs du PIAJ</a:t>
            </a:r>
            <a:endParaRPr lang="fr-FR" b="0" strike="noStrike" spc="-1" dirty="0">
              <a:solidFill>
                <a:srgbClr val="000000"/>
              </a:solidFill>
              <a:uFill>
                <a:solidFill>
                  <a:srgbClr val="FFFFFF"/>
                </a:solidFill>
              </a:uFill>
              <a:latin typeface="Century Schoolbook"/>
            </a:endParaRPr>
          </a:p>
          <a:p>
            <a:pPr>
              <a:lnSpc>
                <a:spcPct val="100000"/>
              </a:lnSpc>
            </a:pPr>
            <a:r>
              <a:rPr lang="fr-FR" b="0" strike="noStrike" spc="-1" dirty="0">
                <a:solidFill>
                  <a:srgbClr val="000000"/>
                </a:solidFill>
                <a:uFill>
                  <a:solidFill>
                    <a:srgbClr val="FFFFFF"/>
                  </a:solidFill>
                </a:uFill>
                <a:latin typeface="Garamond"/>
              </a:rPr>
              <a:t>L'objectif de cet accueil est de respecter le rythme et les envies et besoins de l'enfant et de mettre en place des séances où l'enfant est pleinement acteur et responsable de son activité :</a:t>
            </a:r>
            <a:endParaRPr lang="fr-FR" b="0" strike="noStrike" spc="-1" dirty="0">
              <a:solidFill>
                <a:srgbClr val="000000"/>
              </a:solidFill>
              <a:uFill>
                <a:solidFill>
                  <a:srgbClr val="FFFFFF"/>
                </a:solidFill>
              </a:uFill>
              <a:latin typeface="Century Schoolbook"/>
            </a:endParaRPr>
          </a:p>
          <a:p>
            <a:pPr>
              <a:lnSpc>
                <a:spcPct val="100000"/>
              </a:lnSpc>
            </a:pPr>
            <a:r>
              <a:rPr lang="fr-FR" b="0" strike="noStrike" spc="-1" dirty="0">
                <a:solidFill>
                  <a:srgbClr val="000000"/>
                </a:solidFill>
                <a:uFill>
                  <a:solidFill>
                    <a:srgbClr val="FFFFFF"/>
                  </a:solidFill>
                </a:uFill>
                <a:latin typeface="Garamond"/>
              </a:rPr>
              <a:t>Ateliers de fabrication de jeux, de déco, activités sportives, jeux de société, apprentissage des multimédias, réflexion sur la citoyenneté, mise en place de projets ou ne rien faire.</a:t>
            </a:r>
            <a:endParaRPr lang="fr-FR" b="0" strike="noStrike" spc="-1" dirty="0">
              <a:solidFill>
                <a:srgbClr val="000000"/>
              </a:solidFill>
              <a:uFill>
                <a:solidFill>
                  <a:srgbClr val="FFFFFF"/>
                </a:solidFill>
              </a:uFill>
              <a:latin typeface="Century Schoolbook"/>
            </a:endParaRPr>
          </a:p>
          <a:p>
            <a:pPr>
              <a:lnSpc>
                <a:spcPct val="100000"/>
              </a:lnSpc>
            </a:pPr>
            <a:r>
              <a:rPr lang="fr-FR" b="0" strike="noStrike" spc="-1" dirty="0">
                <a:solidFill>
                  <a:srgbClr val="000000"/>
                </a:solidFill>
                <a:uFill>
                  <a:solidFill>
                    <a:srgbClr val="FFFFFF"/>
                  </a:solidFill>
                </a:uFill>
                <a:latin typeface="Garamond"/>
              </a:rPr>
              <a:t>Les écoles de </a:t>
            </a:r>
            <a:r>
              <a:rPr lang="fr-FR" b="0" strike="noStrike" spc="-1" dirty="0" err="1">
                <a:solidFill>
                  <a:srgbClr val="000000"/>
                </a:solidFill>
                <a:uFill>
                  <a:solidFill>
                    <a:srgbClr val="FFFFFF"/>
                  </a:solidFill>
                </a:uFill>
                <a:latin typeface="Garamond"/>
              </a:rPr>
              <a:t>Pinet</a:t>
            </a:r>
            <a:r>
              <a:rPr lang="fr-FR" b="0" strike="noStrike" spc="-1" dirty="0">
                <a:solidFill>
                  <a:srgbClr val="000000"/>
                </a:solidFill>
                <a:uFill>
                  <a:solidFill>
                    <a:srgbClr val="FFFFFF"/>
                  </a:solidFill>
                </a:uFill>
                <a:latin typeface="Garamond"/>
              </a:rPr>
              <a:t> et des Petites Maisons se retrouvent dans cette activité.</a:t>
            </a:r>
            <a:endParaRPr lang="fr-FR" b="0" strike="noStrike" spc="-1" dirty="0">
              <a:solidFill>
                <a:srgbClr val="000000"/>
              </a:solidFill>
              <a:uFill>
                <a:solidFill>
                  <a:srgbClr val="FFFFFF"/>
                </a:solidFill>
              </a:uFill>
              <a:latin typeface="Century Schoolbook"/>
            </a:endParaRP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a:rPr>
              <a:t>SOPHROLOGIE : Johanna Collins, sophrologue</a:t>
            </a:r>
            <a:endParaRPr lang="fr-FR" b="0" strike="noStrike" spc="-1" dirty="0">
              <a:solidFill>
                <a:srgbClr val="000000"/>
              </a:solidFill>
              <a:uFill>
                <a:solidFill>
                  <a:srgbClr val="FFFFFF"/>
                </a:solidFill>
              </a:uFill>
              <a:latin typeface="Century Schoolbook"/>
            </a:endParaRPr>
          </a:p>
          <a:p>
            <a:pPr>
              <a:lnSpc>
                <a:spcPct val="100000"/>
              </a:lnSpc>
            </a:pPr>
            <a:r>
              <a:rPr lang="fr-FR" b="0" strike="noStrike" spc="-1" dirty="0">
                <a:solidFill>
                  <a:srgbClr val="000000"/>
                </a:solidFill>
                <a:uFill>
                  <a:solidFill>
                    <a:srgbClr val="FFFFFF"/>
                  </a:solidFill>
                </a:uFill>
                <a:latin typeface="Garamond"/>
              </a:rPr>
              <a:t>Donner des billes à l'enfant pour qu'il soit plus lui-même. Le sensibiliser et l'aider à se développer avec des techniques de respirations, de relaxations du corps et du mental, et des visualisations, pour l'aider à avoir une meilleure conscience de lui-même, de ses capacités, gérer ses émotions, apaiser le corps et le mental, vaincre ses peurs, améliorer sa concentration, avoir davantage confiance en lui, être plus performant, créer ses rêves et chercher à les atteindre.</a:t>
            </a:r>
            <a:endParaRPr lang="fr-FR" b="0" strike="noStrike" spc="-1" dirty="0">
              <a:solidFill>
                <a:srgbClr val="000000"/>
              </a:solidFill>
              <a:uFill>
                <a:solidFill>
                  <a:srgbClr val="FFFFFF"/>
                </a:solidFill>
              </a:uFill>
              <a:latin typeface="Century Schoolbook"/>
            </a:endParaRPr>
          </a:p>
          <a:p>
            <a:pPr>
              <a:lnSpc>
                <a:spcPct val="100000"/>
              </a:lnSpc>
            </a:pPr>
            <a:endParaRPr lang="fr-FR" sz="800" b="0" strike="noStrike" spc="-1" dirty="0">
              <a:solidFill>
                <a:srgbClr val="000000"/>
              </a:solidFill>
              <a:uFill>
                <a:solidFill>
                  <a:srgbClr val="FFFFFF"/>
                </a:solidFill>
              </a:uFill>
              <a:latin typeface="Century Schoolbook"/>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TextShape 1"/>
          <p:cNvSpPr txBox="1"/>
          <p:nvPr/>
        </p:nvSpPr>
        <p:spPr>
          <a:xfrm>
            <a:off x="457200" y="274680"/>
            <a:ext cx="7467120" cy="1142640"/>
          </a:xfrm>
          <a:prstGeom prst="rect">
            <a:avLst/>
          </a:prstGeom>
          <a:noFill/>
          <a:ln>
            <a:noFill/>
          </a:ln>
        </p:spPr>
        <p:txBody>
          <a:bodyPr lIns="90000" tIns="45000" rIns="90000" bIns="45000" anchor="b"/>
          <a:lstStyle/>
          <a:p>
            <a:pPr>
              <a:lnSpc>
                <a:spcPct val="100000"/>
              </a:lnSpc>
            </a:pPr>
            <a:r>
              <a:rPr lang="fr-FR" sz="3000" b="0" strike="noStrike" cap="small" spc="-1">
                <a:solidFill>
                  <a:srgbClr val="575F6D"/>
                </a:solidFill>
                <a:uFill>
                  <a:solidFill>
                    <a:srgbClr val="FFFFFF"/>
                  </a:solidFill>
                </a:uFill>
                <a:latin typeface="Century Schoolbook"/>
              </a:rPr>
              <a:t>Parcours éducatifs 2017-2018:
</a:t>
            </a:r>
            <a:endParaRPr lang="fr-FR" sz="1800" b="0" strike="noStrike" spc="-1">
              <a:solidFill>
                <a:srgbClr val="000000"/>
              </a:solidFill>
              <a:uFill>
                <a:solidFill>
                  <a:srgbClr val="FFFFFF"/>
                </a:solidFill>
              </a:uFill>
              <a:latin typeface="Century Schoolbook"/>
            </a:endParaRPr>
          </a:p>
        </p:txBody>
      </p:sp>
      <p:sp>
        <p:nvSpPr>
          <p:cNvPr id="129" name="TextShape 2"/>
          <p:cNvSpPr txBox="1"/>
          <p:nvPr/>
        </p:nvSpPr>
        <p:spPr>
          <a:xfrm>
            <a:off x="457200" y="1124744"/>
            <a:ext cx="7467120" cy="5348776"/>
          </a:xfrm>
          <a:prstGeom prst="rect">
            <a:avLst/>
          </a:prstGeom>
          <a:noFill/>
          <a:ln>
            <a:noFill/>
          </a:ln>
        </p:spPr>
        <p:txBody>
          <a:bodyPr lIns="90000" tIns="45000" rIns="90000" bIns="45000"/>
          <a:lstStyle/>
          <a:p>
            <a:pPr>
              <a:lnSpc>
                <a:spcPct val="100000"/>
              </a:lnSpc>
            </a:pPr>
            <a:r>
              <a:rPr lang="fr-FR" b="1" u="sng" strike="noStrike" spc="-1" dirty="0" smtClean="0">
                <a:solidFill>
                  <a:srgbClr val="000000"/>
                </a:solidFill>
                <a:uFill>
                  <a:solidFill>
                    <a:srgbClr val="FFFFFF"/>
                  </a:solidFill>
                </a:uFill>
                <a:latin typeface="Garamond" panose="02020404030301010803" pitchFamily="18" charset="0"/>
              </a:rPr>
              <a:t>TENNIS ET MULTISPORT : Association Tennis Club d’Uriage</a:t>
            </a:r>
            <a:endParaRPr lang="fr-FR"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smtClean="0">
                <a:solidFill>
                  <a:srgbClr val="000000"/>
                </a:solidFill>
                <a:uFill>
                  <a:solidFill>
                    <a:srgbClr val="FFFFFF"/>
                  </a:solidFill>
                </a:uFill>
                <a:latin typeface="Garamond" panose="02020404030301010803" pitchFamily="18" charset="0"/>
              </a:rPr>
              <a:t>Apprendre les bases techniques du tennis mais aussi ses différentes règles. </a:t>
            </a:r>
            <a:endParaRPr lang="fr-FR"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smtClean="0">
                <a:solidFill>
                  <a:srgbClr val="000000"/>
                </a:solidFill>
                <a:uFill>
                  <a:solidFill>
                    <a:srgbClr val="FFFFFF"/>
                  </a:solidFill>
                </a:uFill>
                <a:latin typeface="Garamond" panose="02020404030301010803" pitchFamily="18" charset="0"/>
              </a:rPr>
              <a:t>Echauffement de 10 min environ puis un temps tennis avec raquette (travail technique et jeux), un autre temps avec jeux sans raquettes (parcours motricité avec ou sans balle).</a:t>
            </a:r>
            <a:endParaRPr lang="fr-FR" spc="-1" dirty="0">
              <a:solidFill>
                <a:srgbClr val="000000"/>
              </a:solidFill>
              <a:uFill>
                <a:solidFill>
                  <a:srgbClr val="FFFFFF"/>
                </a:solidFill>
              </a:uFill>
              <a:latin typeface="Garamond" panose="02020404030301010803" pitchFamily="18" charset="0"/>
            </a:endParaRPr>
          </a:p>
          <a:p>
            <a:pPr>
              <a:lnSpc>
                <a:spcPct val="100000"/>
              </a:lnSpc>
            </a:pPr>
            <a:endParaRPr lang="fr-FR" b="1" u="sng" strike="noStrike" spc="-1" dirty="0" smtClean="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smtClean="0">
                <a:solidFill>
                  <a:srgbClr val="000000"/>
                </a:solidFill>
                <a:uFill>
                  <a:solidFill>
                    <a:srgbClr val="FFFFFF"/>
                  </a:solidFill>
                </a:uFill>
                <a:latin typeface="Garamond" panose="02020404030301010803" pitchFamily="18" charset="0"/>
              </a:rPr>
              <a:t>THEATRE</a:t>
            </a:r>
            <a:r>
              <a:rPr lang="fr-FR" b="1" u="sng" strike="noStrike" spc="-1" dirty="0">
                <a:solidFill>
                  <a:srgbClr val="000000"/>
                </a:solidFill>
                <a:uFill>
                  <a:solidFill>
                    <a:srgbClr val="FFFFFF"/>
                  </a:solidFill>
                </a:uFill>
                <a:latin typeface="Garamond" panose="02020404030301010803" pitchFamily="18" charset="0"/>
              </a:rPr>
              <a:t> : Association ATBI / Ligue </a:t>
            </a:r>
            <a:r>
              <a:rPr lang="fr-FR" b="1" u="sng" strike="noStrike" spc="-1" dirty="0" err="1">
                <a:solidFill>
                  <a:srgbClr val="000000"/>
                </a:solidFill>
                <a:uFill>
                  <a:solidFill>
                    <a:srgbClr val="FFFFFF"/>
                  </a:solidFill>
                </a:uFill>
                <a:latin typeface="Garamond" panose="02020404030301010803" pitchFamily="18" charset="0"/>
              </a:rPr>
              <a:t>Improstars</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Il s'agit d'une initiation au théâtre, à l'improvisation théâtrale et au jeu de clown.</a:t>
            </a:r>
          </a:p>
          <a:p>
            <a:pPr>
              <a:lnSpc>
                <a:spcPct val="100000"/>
              </a:lnSpc>
            </a:pPr>
            <a:r>
              <a:rPr lang="fr-FR" b="0" strike="noStrike" spc="-1" dirty="0">
                <a:solidFill>
                  <a:srgbClr val="000000"/>
                </a:solidFill>
                <a:uFill>
                  <a:solidFill>
                    <a:srgbClr val="FFFFFF"/>
                  </a:solidFill>
                </a:uFill>
                <a:latin typeface="Garamond" panose="02020404030301010803" pitchFamily="18" charset="0"/>
              </a:rPr>
              <a:t>Eveil au théâtre, au mime…</a:t>
            </a:r>
          </a:p>
          <a:p>
            <a:pPr>
              <a:lnSpc>
                <a:spcPct val="100000"/>
              </a:lnSpc>
            </a:pPr>
            <a:r>
              <a:rPr lang="fr-FR" b="0" strike="noStrike" spc="-1" dirty="0">
                <a:solidFill>
                  <a:srgbClr val="000000"/>
                </a:solidFill>
                <a:uFill>
                  <a:solidFill>
                    <a:srgbClr val="FFFFFF"/>
                  </a:solidFill>
                </a:uFill>
                <a:latin typeface="Garamond" panose="02020404030301010803" pitchFamily="18" charset="0"/>
              </a:rPr>
              <a:t>Pratique de jeux collaboratifs, approche de la prise de parole en public.</a:t>
            </a:r>
          </a:p>
          <a:p>
            <a:pPr>
              <a:lnSpc>
                <a:spcPct val="100000"/>
              </a:lnSpc>
            </a:pP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panose="02020404030301010803" pitchFamily="18" charset="0"/>
              </a:rPr>
              <a:t>YOGA : Françoise </a:t>
            </a:r>
            <a:r>
              <a:rPr lang="fr-FR" b="1" u="sng" strike="noStrike" spc="-1" dirty="0" err="1">
                <a:solidFill>
                  <a:srgbClr val="000000"/>
                </a:solidFill>
                <a:uFill>
                  <a:solidFill>
                    <a:srgbClr val="FFFFFF"/>
                  </a:solidFill>
                </a:uFill>
                <a:latin typeface="Garamond" panose="02020404030301010803" pitchFamily="18" charset="0"/>
              </a:rPr>
              <a:t>Reiller</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Découverte et enseignement du yoga laïc, par des exercices et postures adaptées aux enfants.</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extShape 1"/>
          <p:cNvSpPr txBox="1"/>
          <p:nvPr/>
        </p:nvSpPr>
        <p:spPr>
          <a:xfrm>
            <a:off x="457200" y="274680"/>
            <a:ext cx="7467120" cy="1142640"/>
          </a:xfrm>
          <a:prstGeom prst="rect">
            <a:avLst/>
          </a:prstGeom>
          <a:noFill/>
          <a:ln>
            <a:noFill/>
          </a:ln>
        </p:spPr>
        <p:txBody>
          <a:bodyPr lIns="90000" tIns="45000" rIns="90000" bIns="45000" anchor="b"/>
          <a:lstStyle/>
          <a:p>
            <a:pPr>
              <a:lnSpc>
                <a:spcPct val="100000"/>
              </a:lnSpc>
            </a:pPr>
            <a:r>
              <a:rPr lang="fr-FR" sz="3000" b="0" strike="noStrike" cap="small" spc="-1">
                <a:solidFill>
                  <a:srgbClr val="575F6D"/>
                </a:solidFill>
                <a:uFill>
                  <a:solidFill>
                    <a:srgbClr val="FFFFFF"/>
                  </a:solidFill>
                </a:uFill>
                <a:latin typeface="Century Schoolbook"/>
              </a:rPr>
              <a:t>Ordre du jour</a:t>
            </a:r>
            <a:endParaRPr lang="fr-FR" sz="1800" b="0" strike="noStrike" spc="-1">
              <a:solidFill>
                <a:srgbClr val="000000"/>
              </a:solidFill>
              <a:uFill>
                <a:solidFill>
                  <a:srgbClr val="FFFFFF"/>
                </a:solidFill>
              </a:uFill>
              <a:latin typeface="Century Schoolbook"/>
            </a:endParaRPr>
          </a:p>
        </p:txBody>
      </p:sp>
      <p:sp>
        <p:nvSpPr>
          <p:cNvPr id="109" name="TextShape 2"/>
          <p:cNvSpPr txBox="1"/>
          <p:nvPr/>
        </p:nvSpPr>
        <p:spPr>
          <a:xfrm>
            <a:off x="457200" y="1600200"/>
            <a:ext cx="7467120" cy="4873320"/>
          </a:xfrm>
          <a:prstGeom prst="rect">
            <a:avLst/>
          </a:prstGeom>
          <a:noFill/>
          <a:ln>
            <a:noFill/>
          </a:ln>
        </p:spPr>
        <p:txBody>
          <a:bodyPr lIns="90000" tIns="45000" rIns="90000" bIns="45000"/>
          <a:lstStyle/>
          <a:p>
            <a:pPr>
              <a:lnSpc>
                <a:spcPct val="100000"/>
              </a:lnSpc>
            </a:pPr>
            <a:r>
              <a:rPr lang="fr-FR" sz="2400" b="0" strike="noStrike" spc="-1">
                <a:solidFill>
                  <a:srgbClr val="000000"/>
                </a:solidFill>
                <a:uFill>
                  <a:solidFill>
                    <a:srgbClr val="FFFFFF"/>
                  </a:solidFill>
                </a:uFill>
                <a:latin typeface="Century Schoolbook"/>
              </a:rPr>
              <a:t>1) Point sur la réforme des rythmes scolaires: informations sur la poursuite de la réforme, résultat sondage et méthode de travail
</a:t>
            </a:r>
          </a:p>
          <a:p>
            <a:pPr>
              <a:lnSpc>
                <a:spcPct val="100000"/>
              </a:lnSpc>
            </a:pPr>
            <a:r>
              <a:rPr lang="fr-FR" sz="2400" b="0" strike="noStrike" spc="-1">
                <a:solidFill>
                  <a:srgbClr val="000000"/>
                </a:solidFill>
                <a:uFill>
                  <a:solidFill>
                    <a:srgbClr val="FFFFFF"/>
                  </a:solidFill>
                </a:uFill>
                <a:latin typeface="Century Schoolbook"/>
              </a:rPr>
              <a:t>2) Parcours éducatifs 2017-2018:</a:t>
            </a:r>
          </a:p>
          <a:p>
            <a:pPr>
              <a:lnSpc>
                <a:spcPct val="100000"/>
              </a:lnSpc>
            </a:pPr>
            <a:r>
              <a:rPr lang="fr-FR" sz="2400" b="0" strike="noStrike" spc="-1">
                <a:solidFill>
                  <a:srgbClr val="000000"/>
                </a:solidFill>
                <a:uFill>
                  <a:solidFill>
                    <a:srgbClr val="FFFFFF"/>
                  </a:solidFill>
                </a:uFill>
                <a:latin typeface="Century Schoolbook"/>
              </a:rPr>
              <a:t>A- choix du critère entre mixité et priorisation des choix des enfants 
</a:t>
            </a:r>
          </a:p>
          <a:p>
            <a:pPr>
              <a:lnSpc>
                <a:spcPct val="100000"/>
              </a:lnSpc>
            </a:pPr>
            <a:r>
              <a:rPr lang="fr-FR" sz="2400" b="0" strike="noStrike" spc="-1">
                <a:solidFill>
                  <a:srgbClr val="000000"/>
                </a:solidFill>
                <a:uFill>
                  <a:solidFill>
                    <a:srgbClr val="FFFFFF"/>
                  </a:solidFill>
                </a:uFill>
                <a:latin typeface="Century Schoolbook"/>
              </a:rPr>
              <a:t>B- présentation du programme d'activités pour l'année à venir et organisation</a:t>
            </a:r>
          </a:p>
          <a:p>
            <a:pPr>
              <a:lnSpc>
                <a:spcPct val="100000"/>
              </a:lnSpc>
            </a:pPr>
            <a:r>
              <a:rPr lang="fr-FR" sz="2400" b="0" strike="noStrike" spc="-1">
                <a:solidFill>
                  <a:srgbClr val="000000"/>
                </a:solidFill>
                <a:uFill>
                  <a:solidFill>
                    <a:srgbClr val="FFFFFF"/>
                  </a:solidFill>
                </a:uFill>
                <a:latin typeface="Century Schoolbook"/>
              </a:rPr>
              <a:t>
3) Questions diverses
</a:t>
            </a:r>
          </a:p>
          <a:p>
            <a:pPr>
              <a:lnSpc>
                <a:spcPct val="100000"/>
              </a:lnSpc>
            </a:pPr>
            <a:endParaRPr lang="fr-FR" sz="2400" b="0" strike="noStrike" spc="-1">
              <a:solidFill>
                <a:srgbClr val="000000"/>
              </a:solidFill>
              <a:uFill>
                <a:solidFill>
                  <a:srgbClr val="FFFFFF"/>
                </a:solidFill>
              </a:uFill>
              <a:latin typeface="Century Schoolbook"/>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Shape 1"/>
          <p:cNvSpPr txBox="1"/>
          <p:nvPr/>
        </p:nvSpPr>
        <p:spPr>
          <a:xfrm>
            <a:off x="457200" y="274680"/>
            <a:ext cx="7467120" cy="1142640"/>
          </a:xfrm>
          <a:prstGeom prst="rect">
            <a:avLst/>
          </a:prstGeom>
          <a:noFill/>
          <a:ln>
            <a:noFill/>
          </a:ln>
        </p:spPr>
        <p:txBody>
          <a:bodyPr lIns="90000" tIns="45000" rIns="90000" bIns="45000" anchor="b"/>
          <a:lstStyle/>
          <a:p>
            <a:pPr>
              <a:lnSpc>
                <a:spcPct val="100000"/>
              </a:lnSpc>
            </a:pPr>
            <a:r>
              <a:rPr lang="fr-FR" sz="3000" b="0" strike="noStrike" cap="small" spc="-1">
                <a:solidFill>
                  <a:srgbClr val="575F6D"/>
                </a:solidFill>
                <a:uFill>
                  <a:solidFill>
                    <a:srgbClr val="FFFFFF"/>
                  </a:solidFill>
                </a:uFill>
                <a:latin typeface="Century Schoolbook"/>
              </a:rPr>
              <a:t>Point sur la réforme des rythmes scolaires</a:t>
            </a:r>
            <a:endParaRPr lang="fr-FR" sz="1800" b="0" strike="noStrike" spc="-1">
              <a:solidFill>
                <a:srgbClr val="000000"/>
              </a:solidFill>
              <a:uFill>
                <a:solidFill>
                  <a:srgbClr val="FFFFFF"/>
                </a:solidFill>
              </a:uFill>
              <a:latin typeface="Century Schoolbook"/>
            </a:endParaRPr>
          </a:p>
        </p:txBody>
      </p:sp>
      <p:sp>
        <p:nvSpPr>
          <p:cNvPr id="111" name="TextShape 2"/>
          <p:cNvSpPr txBox="1"/>
          <p:nvPr/>
        </p:nvSpPr>
        <p:spPr>
          <a:xfrm>
            <a:off x="457200" y="1600200"/>
            <a:ext cx="7467120" cy="4873320"/>
          </a:xfrm>
          <a:prstGeom prst="rect">
            <a:avLst/>
          </a:prstGeom>
          <a:noFill/>
          <a:ln>
            <a:noFill/>
          </a:ln>
        </p:spPr>
        <p:txBody>
          <a:bodyPr lIns="90000" tIns="45000" rIns="90000" bIns="45000"/>
          <a:lstStyle/>
          <a:p>
            <a:pPr marL="274320" indent="-273960">
              <a:lnSpc>
                <a:spcPct val="100000"/>
              </a:lnSpc>
              <a:buClr>
                <a:srgbClr val="FE8637"/>
              </a:buClr>
              <a:buSzPct val="70000"/>
              <a:buFont typeface="Wingdings" charset="2"/>
              <a:buChar char=""/>
            </a:pPr>
            <a:r>
              <a:rPr lang="fr-FR" sz="2400" b="0" strike="noStrike" spc="-1" dirty="0">
                <a:solidFill>
                  <a:srgbClr val="000000"/>
                </a:solidFill>
                <a:uFill>
                  <a:solidFill>
                    <a:srgbClr val="FFFFFF"/>
                  </a:solidFill>
                </a:uFill>
                <a:latin typeface="Century Schoolbook"/>
              </a:rPr>
              <a:t>Informations relative à la poursuite de la réforme: attente décret du 8 juin</a:t>
            </a:r>
          </a:p>
          <a:p>
            <a:pPr>
              <a:lnSpc>
                <a:spcPct val="100000"/>
              </a:lnSpc>
            </a:pPr>
            <a:endParaRPr lang="fr-FR" sz="2400" b="0" strike="noStrike" spc="-1" dirty="0">
              <a:solidFill>
                <a:srgbClr val="000000"/>
              </a:solidFill>
              <a:uFill>
                <a:solidFill>
                  <a:srgbClr val="FFFFFF"/>
                </a:solidFill>
              </a:uFill>
              <a:latin typeface="Century Schoolbook"/>
            </a:endParaRPr>
          </a:p>
          <a:p>
            <a:pPr marL="274320" indent="-273960">
              <a:lnSpc>
                <a:spcPct val="100000"/>
              </a:lnSpc>
              <a:buClr>
                <a:srgbClr val="FE8637"/>
              </a:buClr>
              <a:buSzPct val="70000"/>
              <a:buFont typeface="Wingdings" charset="2"/>
              <a:buChar char=""/>
            </a:pPr>
            <a:r>
              <a:rPr lang="fr-FR" sz="2400" b="0" strike="noStrike" spc="-1" dirty="0">
                <a:solidFill>
                  <a:srgbClr val="000000"/>
                </a:solidFill>
                <a:uFill>
                  <a:solidFill>
                    <a:srgbClr val="FFFFFF"/>
                  </a:solidFill>
                </a:uFill>
                <a:latin typeface="Century Schoolbook"/>
              </a:rPr>
              <a:t>Résultat sondage des parents d’élèves</a:t>
            </a:r>
          </a:p>
          <a:p>
            <a:pPr>
              <a:lnSpc>
                <a:spcPct val="100000"/>
              </a:lnSpc>
            </a:pPr>
            <a:endParaRPr lang="fr-FR" sz="2400" b="0" strike="noStrike" spc="-1" dirty="0">
              <a:solidFill>
                <a:srgbClr val="000000"/>
              </a:solidFill>
              <a:uFill>
                <a:solidFill>
                  <a:srgbClr val="FFFFFF"/>
                </a:solidFill>
              </a:uFill>
              <a:latin typeface="Century Schoolbook"/>
            </a:endParaRPr>
          </a:p>
          <a:p>
            <a:pPr marL="274320" indent="-273960">
              <a:lnSpc>
                <a:spcPct val="100000"/>
              </a:lnSpc>
              <a:buClr>
                <a:srgbClr val="FE8637"/>
              </a:buClr>
              <a:buSzPct val="70000"/>
              <a:buFont typeface="Wingdings" charset="2"/>
              <a:buChar char=""/>
            </a:pPr>
            <a:r>
              <a:rPr lang="fr-FR" sz="2400" b="0" strike="noStrike" spc="-1" dirty="0">
                <a:solidFill>
                  <a:srgbClr val="000000"/>
                </a:solidFill>
                <a:uFill>
                  <a:solidFill>
                    <a:srgbClr val="FFFFFF"/>
                  </a:solidFill>
                </a:uFill>
                <a:latin typeface="Century Schoolbook"/>
              </a:rPr>
              <a:t>Résultat sondage des enseignants</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extShape 1"/>
          <p:cNvSpPr txBox="1"/>
          <p:nvPr/>
        </p:nvSpPr>
        <p:spPr>
          <a:xfrm>
            <a:off x="457200" y="274680"/>
            <a:ext cx="7467120" cy="1142640"/>
          </a:xfrm>
          <a:prstGeom prst="rect">
            <a:avLst/>
          </a:prstGeom>
          <a:noFill/>
          <a:ln>
            <a:noFill/>
          </a:ln>
        </p:spPr>
        <p:txBody>
          <a:bodyPr lIns="90000" tIns="45000" rIns="90000" bIns="45000" anchor="b"/>
          <a:lstStyle/>
          <a:p>
            <a:pPr>
              <a:lnSpc>
                <a:spcPct val="100000"/>
              </a:lnSpc>
            </a:pPr>
            <a:r>
              <a:rPr lang="fr-FR" sz="3000" b="0" strike="noStrike" cap="small" spc="-1">
                <a:solidFill>
                  <a:srgbClr val="575F6D"/>
                </a:solidFill>
                <a:uFill>
                  <a:solidFill>
                    <a:srgbClr val="FFFFFF"/>
                  </a:solidFill>
                </a:uFill>
                <a:latin typeface="Century Schoolbook"/>
              </a:rPr>
              <a:t>Parcours éducatifs 2017-2018:
</a:t>
            </a:r>
            <a:endParaRPr lang="fr-FR" sz="1800" b="0" strike="noStrike" spc="-1">
              <a:solidFill>
                <a:srgbClr val="000000"/>
              </a:solidFill>
              <a:uFill>
                <a:solidFill>
                  <a:srgbClr val="FFFFFF"/>
                </a:solidFill>
              </a:uFill>
              <a:latin typeface="Century Schoolbook"/>
            </a:endParaRPr>
          </a:p>
        </p:txBody>
      </p:sp>
      <p:sp>
        <p:nvSpPr>
          <p:cNvPr id="113" name="TextShape 2"/>
          <p:cNvSpPr txBox="1"/>
          <p:nvPr/>
        </p:nvSpPr>
        <p:spPr>
          <a:xfrm>
            <a:off x="457200" y="1600200"/>
            <a:ext cx="7467120" cy="4873320"/>
          </a:xfrm>
          <a:prstGeom prst="rect">
            <a:avLst/>
          </a:prstGeom>
          <a:noFill/>
          <a:ln>
            <a:noFill/>
          </a:ln>
        </p:spPr>
        <p:txBody>
          <a:bodyPr lIns="90000" tIns="45000" rIns="90000" bIns="45000"/>
          <a:lstStyle/>
          <a:p>
            <a:pPr marL="274320" indent="-273960">
              <a:lnSpc>
                <a:spcPct val="100000"/>
              </a:lnSpc>
              <a:buClr>
                <a:srgbClr val="FE8637"/>
              </a:buClr>
              <a:buSzPct val="70000"/>
              <a:buFont typeface="Wingdings" charset="2"/>
              <a:buChar char=""/>
            </a:pPr>
            <a:r>
              <a:rPr lang="fr-FR" sz="2400" b="0" strike="noStrike" spc="-1">
                <a:solidFill>
                  <a:srgbClr val="000000"/>
                </a:solidFill>
                <a:uFill>
                  <a:solidFill>
                    <a:srgbClr val="FFFFFF"/>
                  </a:solidFill>
                </a:uFill>
                <a:latin typeface="Century Schoolbook"/>
              </a:rPr>
              <a:t>Choix du critère entre mixité et priorisation des choix des enfants</a:t>
            </a:r>
          </a:p>
          <a:p>
            <a:pPr>
              <a:lnSpc>
                <a:spcPct val="100000"/>
              </a:lnSpc>
            </a:pPr>
            <a:endParaRPr lang="fr-FR" sz="2400" b="0" strike="noStrike" spc="-1">
              <a:solidFill>
                <a:srgbClr val="000000"/>
              </a:solidFill>
              <a:uFill>
                <a:solidFill>
                  <a:srgbClr val="FFFFFF"/>
                </a:solidFill>
              </a:uFill>
              <a:latin typeface="Century Schoolbook"/>
            </a:endParaRPr>
          </a:p>
          <a:p>
            <a:pPr>
              <a:lnSpc>
                <a:spcPct val="100000"/>
              </a:lnSpc>
            </a:pPr>
            <a:r>
              <a:rPr lang="fr-FR" sz="2400" b="0" strike="noStrike" spc="-1">
                <a:solidFill>
                  <a:srgbClr val="000000"/>
                </a:solidFill>
                <a:uFill>
                  <a:solidFill>
                    <a:srgbClr val="FFFFFF"/>
                  </a:solidFill>
                </a:uFill>
                <a:latin typeface="Century Schoolbook"/>
              </a:rPr>
              <a:t>Présentation du diaporama </a:t>
            </a:r>
          </a:p>
          <a:p>
            <a:pPr>
              <a:lnSpc>
                <a:spcPct val="100000"/>
              </a:lnSpc>
            </a:pPr>
            <a:endParaRPr lang="fr-FR" sz="2400" b="0" strike="noStrike" spc="-1">
              <a:solidFill>
                <a:srgbClr val="000000"/>
              </a:solidFill>
              <a:uFill>
                <a:solidFill>
                  <a:srgbClr val="FFFFFF"/>
                </a:solidFill>
              </a:uFill>
              <a:latin typeface="Century Schoolbook"/>
            </a:endParaRPr>
          </a:p>
          <a:p>
            <a:r>
              <a:rPr lang="fr-FR" sz="2400" b="0" strike="noStrike" spc="-1">
                <a:solidFill>
                  <a:srgbClr val="000000"/>
                </a:solidFill>
                <a:uFill>
                  <a:solidFill>
                    <a:srgbClr val="FFFFFF"/>
                  </a:solidFill>
                </a:uFill>
                <a:latin typeface="Century Schoolbook"/>
              </a:rPr>
              <a:t>Pour information : </a:t>
            </a:r>
          </a:p>
          <a:p>
            <a:r>
              <a:rPr lang="fr-FR" sz="2400" b="0" strike="noStrike" spc="-1">
                <a:solidFill>
                  <a:srgbClr val="000000"/>
                </a:solidFill>
                <a:uFill>
                  <a:solidFill>
                    <a:srgbClr val="FFFFFF"/>
                  </a:solidFill>
                </a:uFill>
                <a:latin typeface="Century Schoolbook"/>
              </a:rPr>
              <a:t>- Parution des parcours éducatifs à compter du 9 juin    </a:t>
            </a:r>
          </a:p>
          <a:p>
            <a:r>
              <a:rPr lang="fr-FR" sz="2400" b="0" strike="noStrike" spc="-1">
                <a:solidFill>
                  <a:srgbClr val="000000"/>
                </a:solidFill>
                <a:uFill>
                  <a:solidFill>
                    <a:srgbClr val="FFFFFF"/>
                  </a:solidFill>
                </a:uFill>
                <a:latin typeface="Century Schoolbook"/>
              </a:rPr>
              <a:t>- Attribution le mercredi 5 juillet à 10h en salle du CM</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TextShape 1"/>
          <p:cNvSpPr txBox="1"/>
          <p:nvPr/>
        </p:nvSpPr>
        <p:spPr>
          <a:xfrm>
            <a:off x="457200" y="274680"/>
            <a:ext cx="7467120" cy="1142640"/>
          </a:xfrm>
          <a:prstGeom prst="rect">
            <a:avLst/>
          </a:prstGeom>
          <a:noFill/>
          <a:ln>
            <a:noFill/>
          </a:ln>
        </p:spPr>
        <p:txBody>
          <a:bodyPr lIns="90000" tIns="45000" rIns="90000" bIns="45000" anchor="b"/>
          <a:lstStyle/>
          <a:p>
            <a:pPr>
              <a:lnSpc>
                <a:spcPct val="100000"/>
              </a:lnSpc>
            </a:pPr>
            <a:r>
              <a:rPr lang="fr-FR" sz="3000" b="0" strike="noStrike" cap="small" spc="-1" dirty="0" smtClean="0">
                <a:solidFill>
                  <a:srgbClr val="575F6D"/>
                </a:solidFill>
                <a:uFill>
                  <a:solidFill>
                    <a:srgbClr val="FFFFFF"/>
                  </a:solidFill>
                </a:uFill>
                <a:latin typeface="Century Schoolbook"/>
              </a:rPr>
              <a:t>Rappel </a:t>
            </a:r>
            <a:r>
              <a:rPr lang="fr-FR" sz="3000" b="0" strike="noStrike" cap="small" spc="-1" dirty="0">
                <a:solidFill>
                  <a:srgbClr val="575F6D"/>
                </a:solidFill>
                <a:uFill>
                  <a:solidFill>
                    <a:srgbClr val="FFFFFF"/>
                  </a:solidFill>
                </a:uFill>
                <a:latin typeface="Century Schoolbook"/>
              </a:rPr>
              <a:t>parcours éducatifs 2016-2017 :</a:t>
            </a:r>
            <a:endParaRPr lang="fr-FR" sz="1800" b="0" strike="noStrike" spc="-1" dirty="0">
              <a:solidFill>
                <a:srgbClr val="000000"/>
              </a:solidFill>
              <a:uFill>
                <a:solidFill>
                  <a:srgbClr val="FFFFFF"/>
                </a:solidFill>
              </a:uFill>
              <a:latin typeface="Century Schoolbook"/>
            </a:endParaRPr>
          </a:p>
        </p:txBody>
      </p:sp>
      <p:sp>
        <p:nvSpPr>
          <p:cNvPr id="115" name="TextShape 2"/>
          <p:cNvSpPr txBox="1"/>
          <p:nvPr/>
        </p:nvSpPr>
        <p:spPr>
          <a:xfrm>
            <a:off x="457200" y="1268760"/>
            <a:ext cx="7467120" cy="5204760"/>
          </a:xfrm>
          <a:prstGeom prst="rect">
            <a:avLst/>
          </a:prstGeom>
          <a:noFill/>
          <a:ln>
            <a:noFill/>
          </a:ln>
        </p:spPr>
        <p:txBody>
          <a:bodyPr lIns="90000" tIns="45000" rIns="90000" bIns="45000"/>
          <a:lstStyle/>
          <a:p>
            <a:pPr marL="274320" indent="-273960">
              <a:lnSpc>
                <a:spcPct val="100000"/>
              </a:lnSpc>
              <a:buClr>
                <a:srgbClr val="FE8637"/>
              </a:buClr>
              <a:buSzPct val="70000"/>
              <a:buFont typeface="Wingdings" charset="2"/>
              <a:buChar char=""/>
            </a:pPr>
            <a:r>
              <a:rPr lang="fr-FR" sz="2400" b="0" strike="noStrike" spc="-1" dirty="0" smtClean="0">
                <a:solidFill>
                  <a:srgbClr val="000000"/>
                </a:solidFill>
                <a:uFill>
                  <a:solidFill>
                    <a:srgbClr val="FFFFFF"/>
                  </a:solidFill>
                </a:uFill>
                <a:latin typeface="Century Schoolbook"/>
              </a:rPr>
              <a:t>3 </a:t>
            </a:r>
            <a:r>
              <a:rPr lang="fr-FR" sz="2400" b="0" strike="noStrike" spc="-1" dirty="0">
                <a:solidFill>
                  <a:srgbClr val="000000"/>
                </a:solidFill>
                <a:uFill>
                  <a:solidFill>
                    <a:srgbClr val="FFFFFF"/>
                  </a:solidFill>
                </a:uFill>
                <a:latin typeface="Century Schoolbook"/>
              </a:rPr>
              <a:t>nouvelles activités : </a:t>
            </a:r>
          </a:p>
          <a:p>
            <a:pPr>
              <a:lnSpc>
                <a:spcPct val="100000"/>
              </a:lnSpc>
            </a:pPr>
            <a:r>
              <a:rPr lang="fr-FR" sz="2400" b="0" strike="noStrike" spc="-1" dirty="0">
                <a:solidFill>
                  <a:srgbClr val="000000"/>
                </a:solidFill>
                <a:uFill>
                  <a:solidFill>
                    <a:srgbClr val="FFFFFF"/>
                  </a:solidFill>
                </a:uFill>
                <a:latin typeface="Century Schoolbook"/>
              </a:rPr>
              <a:t>Patrimoine </a:t>
            </a:r>
          </a:p>
          <a:p>
            <a:pPr>
              <a:lnSpc>
                <a:spcPct val="100000"/>
              </a:lnSpc>
            </a:pPr>
            <a:r>
              <a:rPr lang="fr-FR" sz="2400" b="0" strike="noStrike" spc="-1" dirty="0">
                <a:solidFill>
                  <a:srgbClr val="000000"/>
                </a:solidFill>
                <a:uFill>
                  <a:solidFill>
                    <a:srgbClr val="FFFFFF"/>
                  </a:solidFill>
                </a:uFill>
                <a:latin typeface="Century Schoolbook"/>
              </a:rPr>
              <a:t>Découverte du monde</a:t>
            </a:r>
          </a:p>
          <a:p>
            <a:pPr>
              <a:lnSpc>
                <a:spcPct val="100000"/>
              </a:lnSpc>
            </a:pPr>
            <a:r>
              <a:rPr lang="fr-FR" sz="2400" b="0" strike="noStrike" spc="-1" dirty="0" smtClean="0">
                <a:solidFill>
                  <a:srgbClr val="000000"/>
                </a:solidFill>
                <a:uFill>
                  <a:solidFill>
                    <a:srgbClr val="FFFFFF"/>
                  </a:solidFill>
                </a:uFill>
                <a:latin typeface="Century Schoolbook"/>
              </a:rPr>
              <a:t>Poterie</a:t>
            </a:r>
          </a:p>
          <a:p>
            <a:pPr>
              <a:lnSpc>
                <a:spcPct val="100000"/>
              </a:lnSpc>
            </a:pPr>
            <a:endParaRPr lang="fr-FR" sz="800" b="0" strike="noStrike" spc="-1" dirty="0">
              <a:solidFill>
                <a:srgbClr val="000000"/>
              </a:solidFill>
              <a:uFill>
                <a:solidFill>
                  <a:srgbClr val="FFFFFF"/>
                </a:solidFill>
              </a:uFill>
              <a:latin typeface="Century Schoolbook"/>
            </a:endParaRPr>
          </a:p>
          <a:p>
            <a:pPr marL="274320" indent="-273960">
              <a:lnSpc>
                <a:spcPct val="100000"/>
              </a:lnSpc>
              <a:buClr>
                <a:srgbClr val="FE8637"/>
              </a:buClr>
              <a:buSzPct val="70000"/>
              <a:buFont typeface="Wingdings" charset="2"/>
              <a:buChar char=""/>
            </a:pPr>
            <a:r>
              <a:rPr lang="fr-FR" sz="2400" b="0" strike="noStrike" spc="-1" dirty="0" smtClean="0">
                <a:solidFill>
                  <a:srgbClr val="000000"/>
                </a:solidFill>
                <a:uFill>
                  <a:solidFill>
                    <a:srgbClr val="FFFFFF"/>
                  </a:solidFill>
                </a:uFill>
                <a:latin typeface="Century Schoolbook"/>
              </a:rPr>
              <a:t>28 </a:t>
            </a:r>
            <a:r>
              <a:rPr lang="fr-FR" sz="2400" b="0" strike="noStrike" spc="-1" dirty="0">
                <a:solidFill>
                  <a:srgbClr val="000000"/>
                </a:solidFill>
                <a:uFill>
                  <a:solidFill>
                    <a:srgbClr val="FFFFFF"/>
                  </a:solidFill>
                </a:uFill>
                <a:latin typeface="Century Schoolbook"/>
              </a:rPr>
              <a:t>intervenants qualifiés (hors intervenants ville) répartis sur l’année</a:t>
            </a:r>
          </a:p>
          <a:p>
            <a:pPr>
              <a:lnSpc>
                <a:spcPct val="100000"/>
              </a:lnSpc>
            </a:pPr>
            <a:r>
              <a:rPr lang="fr-FR" sz="2400" b="0" strike="noStrike" spc="-1" dirty="0">
                <a:solidFill>
                  <a:srgbClr val="000000"/>
                </a:solidFill>
                <a:uFill>
                  <a:solidFill>
                    <a:srgbClr val="FFFFFF"/>
                  </a:solidFill>
                </a:uFill>
                <a:latin typeface="Century Schoolbook"/>
              </a:rPr>
              <a:t>8 associations</a:t>
            </a:r>
          </a:p>
          <a:p>
            <a:pPr>
              <a:lnSpc>
                <a:spcPct val="100000"/>
              </a:lnSpc>
            </a:pPr>
            <a:r>
              <a:rPr lang="fr-FR" sz="2400" b="0" strike="noStrike" spc="-1" dirty="0">
                <a:solidFill>
                  <a:srgbClr val="000000"/>
                </a:solidFill>
                <a:uFill>
                  <a:solidFill>
                    <a:srgbClr val="FFFFFF"/>
                  </a:solidFill>
                </a:uFill>
                <a:latin typeface="Century Schoolbook"/>
              </a:rPr>
              <a:t>1 intervenant profession sport 38</a:t>
            </a:r>
          </a:p>
          <a:p>
            <a:pPr>
              <a:lnSpc>
                <a:spcPct val="100000"/>
              </a:lnSpc>
            </a:pPr>
            <a:r>
              <a:rPr lang="fr-FR" sz="2400" b="0" strike="noStrike" spc="-1" dirty="0">
                <a:solidFill>
                  <a:srgbClr val="000000"/>
                </a:solidFill>
                <a:uFill>
                  <a:solidFill>
                    <a:srgbClr val="FFFFFF"/>
                  </a:solidFill>
                </a:uFill>
                <a:latin typeface="Century Schoolbook"/>
              </a:rPr>
              <a:t>3 service ville (sport, service jeunesse, bibliothèque)</a:t>
            </a:r>
          </a:p>
          <a:p>
            <a:pPr>
              <a:lnSpc>
                <a:spcPct val="100000"/>
              </a:lnSpc>
            </a:pPr>
            <a:r>
              <a:rPr lang="fr-FR" sz="2400" b="0" strike="noStrike" spc="-1" dirty="0">
                <a:solidFill>
                  <a:srgbClr val="000000"/>
                </a:solidFill>
                <a:uFill>
                  <a:solidFill>
                    <a:srgbClr val="FFFFFF"/>
                  </a:solidFill>
                </a:uFill>
                <a:latin typeface="Century Schoolbook"/>
              </a:rPr>
              <a:t>9 </a:t>
            </a:r>
            <a:r>
              <a:rPr lang="fr-FR" sz="2400" b="0" strike="noStrike" spc="-1" dirty="0" err="1" smtClean="0">
                <a:solidFill>
                  <a:srgbClr val="000000"/>
                </a:solidFill>
                <a:uFill>
                  <a:solidFill>
                    <a:srgbClr val="FFFFFF"/>
                  </a:solidFill>
                </a:uFill>
                <a:latin typeface="Century Schoolbook"/>
              </a:rPr>
              <a:t>auto-entrepreneurs</a:t>
            </a:r>
            <a:endParaRPr lang="fr-FR" sz="2400" spc="-1" dirty="0">
              <a:solidFill>
                <a:srgbClr val="000000"/>
              </a:solidFill>
              <a:uFill>
                <a:solidFill>
                  <a:srgbClr val="FFFFFF"/>
                </a:solidFill>
              </a:uFill>
              <a:latin typeface="Century Schoolbook"/>
            </a:endParaRPr>
          </a:p>
          <a:p>
            <a:pPr>
              <a:lnSpc>
                <a:spcPct val="100000"/>
              </a:lnSpc>
            </a:pPr>
            <a:endParaRPr lang="fr-FR" sz="800" b="0" strike="noStrike" spc="-1" dirty="0" smtClean="0">
              <a:solidFill>
                <a:srgbClr val="000000"/>
              </a:solidFill>
              <a:uFill>
                <a:solidFill>
                  <a:srgbClr val="FFFFFF"/>
                </a:solidFill>
              </a:uFill>
              <a:latin typeface="Century Schoolbook"/>
            </a:endParaRPr>
          </a:p>
          <a:p>
            <a:pPr marL="274320" indent="-273960">
              <a:lnSpc>
                <a:spcPct val="100000"/>
              </a:lnSpc>
              <a:buClr>
                <a:srgbClr val="FE8637"/>
              </a:buClr>
              <a:buSzPct val="70000"/>
              <a:buFont typeface="Wingdings" charset="2"/>
              <a:buChar char=""/>
            </a:pPr>
            <a:r>
              <a:rPr lang="fr-FR" sz="2400" b="0" strike="noStrike" spc="-1" dirty="0" smtClean="0">
                <a:solidFill>
                  <a:srgbClr val="000000"/>
                </a:solidFill>
                <a:uFill>
                  <a:solidFill>
                    <a:srgbClr val="FFFFFF"/>
                  </a:solidFill>
                </a:uFill>
                <a:latin typeface="Century Schoolbook"/>
              </a:rPr>
              <a:t>25 bouquets au total</a:t>
            </a:r>
          </a:p>
          <a:p>
            <a:pPr marL="360">
              <a:lnSpc>
                <a:spcPct val="100000"/>
              </a:lnSpc>
              <a:buClr>
                <a:srgbClr val="FE8637"/>
              </a:buClr>
              <a:buSzPct val="70000"/>
            </a:pPr>
            <a:endParaRPr lang="fr-FR" sz="800" b="0" strike="noStrike" spc="-1" dirty="0">
              <a:solidFill>
                <a:srgbClr val="000000"/>
              </a:solidFill>
              <a:uFill>
                <a:solidFill>
                  <a:srgbClr val="FFFFFF"/>
                </a:solidFill>
              </a:uFill>
              <a:latin typeface="Century Schoolbook"/>
            </a:endParaRPr>
          </a:p>
          <a:p>
            <a:pPr marL="274320" indent="-273960">
              <a:lnSpc>
                <a:spcPct val="100000"/>
              </a:lnSpc>
              <a:buClr>
                <a:srgbClr val="FE8637"/>
              </a:buClr>
              <a:buSzPct val="70000"/>
              <a:buFont typeface="Wingdings" charset="2"/>
              <a:buChar char=""/>
            </a:pPr>
            <a:r>
              <a:rPr lang="fr-FR" sz="2400" b="0" strike="noStrike" spc="-1" dirty="0">
                <a:solidFill>
                  <a:srgbClr val="000000"/>
                </a:solidFill>
                <a:uFill>
                  <a:solidFill>
                    <a:srgbClr val="FFFFFF"/>
                  </a:solidFill>
                </a:uFill>
                <a:latin typeface="Century Schoolbook"/>
              </a:rPr>
              <a:t>Les intervenants ville prenaient en charge un groupe en deuxième heure sur </a:t>
            </a:r>
            <a:r>
              <a:rPr lang="fr-FR" sz="2400" b="0" strike="noStrike" spc="-1" dirty="0" err="1">
                <a:solidFill>
                  <a:srgbClr val="000000"/>
                </a:solidFill>
                <a:uFill>
                  <a:solidFill>
                    <a:srgbClr val="FFFFFF"/>
                  </a:solidFill>
                </a:uFill>
                <a:latin typeface="Century Schoolbook"/>
              </a:rPr>
              <a:t>Pinet</a:t>
            </a:r>
            <a:r>
              <a:rPr lang="fr-FR" sz="2400" b="0" strike="noStrike" spc="-1" dirty="0">
                <a:solidFill>
                  <a:srgbClr val="000000"/>
                </a:solidFill>
                <a:uFill>
                  <a:solidFill>
                    <a:srgbClr val="FFFFFF"/>
                  </a:solidFill>
                </a:uFill>
                <a:latin typeface="Century Schoolbook"/>
              </a:rPr>
              <a:t>.</a:t>
            </a:r>
          </a:p>
          <a:p>
            <a:pPr>
              <a:lnSpc>
                <a:spcPct val="100000"/>
              </a:lnSpc>
            </a:pPr>
            <a:endParaRPr lang="fr-FR" sz="2400" b="0" strike="noStrike" spc="-1" dirty="0">
              <a:solidFill>
                <a:srgbClr val="000000"/>
              </a:solidFill>
              <a:uFill>
                <a:solidFill>
                  <a:srgbClr val="FFFFFF"/>
                </a:solidFill>
              </a:uFill>
              <a:latin typeface="Century Schoolbook"/>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TextShape 1"/>
          <p:cNvSpPr txBox="1"/>
          <p:nvPr/>
        </p:nvSpPr>
        <p:spPr>
          <a:xfrm>
            <a:off x="457200" y="274680"/>
            <a:ext cx="7467120" cy="1142640"/>
          </a:xfrm>
          <a:prstGeom prst="rect">
            <a:avLst/>
          </a:prstGeom>
          <a:noFill/>
          <a:ln>
            <a:noFill/>
          </a:ln>
        </p:spPr>
        <p:txBody>
          <a:bodyPr lIns="90000" tIns="45000" rIns="90000" bIns="45000" anchor="b"/>
          <a:lstStyle/>
          <a:p>
            <a:pPr>
              <a:lnSpc>
                <a:spcPct val="100000"/>
              </a:lnSpc>
            </a:pPr>
            <a:r>
              <a:rPr lang="fr-FR" sz="3000" b="0" strike="noStrike" cap="small" spc="-1">
                <a:solidFill>
                  <a:srgbClr val="575F6D"/>
                </a:solidFill>
                <a:uFill>
                  <a:solidFill>
                    <a:srgbClr val="FFFFFF"/>
                  </a:solidFill>
                </a:uFill>
                <a:latin typeface="Century Schoolbook"/>
              </a:rPr>
              <a:t>Parcours éducatifs 2017-2018:
</a:t>
            </a:r>
            <a:endParaRPr lang="fr-FR" sz="1800" b="0" strike="noStrike" spc="-1">
              <a:solidFill>
                <a:srgbClr val="000000"/>
              </a:solidFill>
              <a:uFill>
                <a:solidFill>
                  <a:srgbClr val="FFFFFF"/>
                </a:solidFill>
              </a:uFill>
              <a:latin typeface="Century Schoolbook"/>
            </a:endParaRPr>
          </a:p>
        </p:txBody>
      </p:sp>
      <p:sp>
        <p:nvSpPr>
          <p:cNvPr id="117" name="TextShape 2"/>
          <p:cNvSpPr txBox="1"/>
          <p:nvPr/>
        </p:nvSpPr>
        <p:spPr>
          <a:xfrm>
            <a:off x="457200" y="980640"/>
            <a:ext cx="7467120" cy="5492880"/>
          </a:xfrm>
          <a:prstGeom prst="rect">
            <a:avLst/>
          </a:prstGeom>
          <a:noFill/>
          <a:ln>
            <a:noFill/>
          </a:ln>
        </p:spPr>
        <p:txBody>
          <a:bodyPr lIns="90000" tIns="45000" rIns="90000" bIns="45000"/>
          <a:lstStyle/>
          <a:p>
            <a:pPr>
              <a:lnSpc>
                <a:spcPct val="100000"/>
              </a:lnSpc>
            </a:pPr>
            <a:r>
              <a:rPr lang="fr-FR" b="0" u="sng" strike="noStrike" spc="-1" dirty="0">
                <a:solidFill>
                  <a:srgbClr val="000000"/>
                </a:solidFill>
                <a:uFill>
                  <a:solidFill>
                    <a:srgbClr val="FFFFFF"/>
                  </a:solidFill>
                </a:uFill>
                <a:latin typeface="Garamond" panose="02020404030301010803" pitchFamily="18" charset="0"/>
              </a:rPr>
              <a:t>Activités supprimées :</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Le tennis de table n’a pas </a:t>
            </a:r>
            <a:r>
              <a:rPr lang="fr-FR" b="0" strike="noStrike" spc="-1" dirty="0" smtClean="0">
                <a:solidFill>
                  <a:srgbClr val="000000"/>
                </a:solidFill>
                <a:uFill>
                  <a:solidFill>
                    <a:srgbClr val="FFFFFF"/>
                  </a:solidFill>
                </a:uFill>
                <a:latin typeface="Garamond" panose="02020404030301010803" pitchFamily="18" charset="0"/>
              </a:rPr>
              <a:t>« </a:t>
            </a:r>
            <a:r>
              <a:rPr lang="fr-FR" b="0" strike="noStrike" spc="-1" dirty="0" err="1" smtClean="0">
                <a:solidFill>
                  <a:srgbClr val="000000"/>
                </a:solidFill>
                <a:uFill>
                  <a:solidFill>
                    <a:srgbClr val="FFFFFF"/>
                  </a:solidFill>
                </a:uFill>
                <a:latin typeface="Garamond" panose="02020404030301010803" pitchFamily="18" charset="0"/>
              </a:rPr>
              <a:t>repostulé</a:t>
            </a:r>
            <a:r>
              <a:rPr lang="fr-FR" b="0" strike="noStrike" spc="-1" dirty="0" smtClean="0">
                <a:solidFill>
                  <a:srgbClr val="000000"/>
                </a:solidFill>
                <a:uFill>
                  <a:solidFill>
                    <a:srgbClr val="FFFFFF"/>
                  </a:solidFill>
                </a:uFill>
                <a:latin typeface="Garamond" panose="02020404030301010803" pitchFamily="18" charset="0"/>
              </a:rPr>
              <a:t> ».</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L’éducation à la santé ne peut être reconduit pour un problème de statut (auto entrepreneur) et de durée d’activité.</a:t>
            </a:r>
          </a:p>
          <a:p>
            <a:pPr>
              <a:lnSpc>
                <a:spcPct val="100000"/>
              </a:lnSpc>
            </a:pP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u="sng" strike="noStrike" spc="-1" dirty="0">
                <a:solidFill>
                  <a:srgbClr val="000000"/>
                </a:solidFill>
                <a:uFill>
                  <a:solidFill>
                    <a:srgbClr val="FFFFFF"/>
                  </a:solidFill>
                </a:uFill>
                <a:latin typeface="Garamond" panose="02020404030301010803" pitchFamily="18" charset="0"/>
              </a:rPr>
              <a:t>Nouvelles activités : </a:t>
            </a:r>
            <a:endParaRPr lang="fr-FR" b="0" strike="noStrike" spc="-1" dirty="0">
              <a:solidFill>
                <a:srgbClr val="000000"/>
              </a:solidFill>
              <a:uFill>
                <a:solidFill>
                  <a:srgbClr val="FFFFFF"/>
                </a:solidFill>
              </a:uFill>
              <a:latin typeface="Garamond" panose="02020404030301010803" pitchFamily="18" charset="0"/>
            </a:endParaRPr>
          </a:p>
          <a:p>
            <a:pPr marL="274320" indent="-273960">
              <a:lnSpc>
                <a:spcPct val="100000"/>
              </a:lnSpc>
              <a:buClr>
                <a:srgbClr val="FE8637"/>
              </a:buClr>
              <a:buSzPct val="70000"/>
              <a:buFont typeface="Wingdings" charset="2"/>
              <a:buChar char=""/>
            </a:pPr>
            <a:r>
              <a:rPr lang="fr-FR" b="0" strike="noStrike" spc="-1" dirty="0">
                <a:solidFill>
                  <a:srgbClr val="000000"/>
                </a:solidFill>
                <a:uFill>
                  <a:solidFill>
                    <a:srgbClr val="FFFFFF"/>
                  </a:solidFill>
                </a:uFill>
                <a:latin typeface="Garamond" panose="02020404030301010803" pitchFamily="18" charset="0"/>
              </a:rPr>
              <a:t>Découverte des plantes</a:t>
            </a:r>
          </a:p>
          <a:p>
            <a:pPr marL="274320" indent="-273960">
              <a:lnSpc>
                <a:spcPct val="100000"/>
              </a:lnSpc>
              <a:buClr>
                <a:srgbClr val="FE8637"/>
              </a:buClr>
              <a:buSzPct val="70000"/>
              <a:buFont typeface="Wingdings" charset="2"/>
              <a:buChar char=""/>
            </a:pPr>
            <a:r>
              <a:rPr lang="fr-FR" b="0" strike="noStrike" spc="-1" dirty="0">
                <a:solidFill>
                  <a:srgbClr val="000000"/>
                </a:solidFill>
                <a:uFill>
                  <a:solidFill>
                    <a:srgbClr val="FFFFFF"/>
                  </a:solidFill>
                </a:uFill>
                <a:latin typeface="Garamond" panose="02020404030301010803" pitchFamily="18" charset="0"/>
              </a:rPr>
              <a:t>Anglais</a:t>
            </a:r>
          </a:p>
          <a:p>
            <a:pPr>
              <a:lnSpc>
                <a:spcPct val="100000"/>
              </a:lnSpc>
            </a:pPr>
            <a:r>
              <a:rPr lang="fr-FR" b="0" strike="noStrike" spc="-1" dirty="0">
                <a:solidFill>
                  <a:srgbClr val="000000"/>
                </a:solidFill>
                <a:uFill>
                  <a:solidFill>
                    <a:srgbClr val="FFFFFF"/>
                  </a:solidFill>
                </a:uFill>
                <a:latin typeface="Garamond" panose="02020404030301010803" pitchFamily="18" charset="0"/>
              </a:rPr>
              <a:t>Ces deux activités sont proposées par Marie Le Hir de l’association Graines d’éveil.</a:t>
            </a:r>
          </a:p>
          <a:p>
            <a:pPr marL="274320" indent="-273960">
              <a:lnSpc>
                <a:spcPct val="100000"/>
              </a:lnSpc>
              <a:buClr>
                <a:srgbClr val="FE8637"/>
              </a:buClr>
              <a:buSzPct val="70000"/>
              <a:buFont typeface="Wingdings" charset="2"/>
              <a:buChar char=""/>
            </a:pPr>
            <a:r>
              <a:rPr lang="fr-FR" b="0" strike="noStrike" spc="-1" dirty="0">
                <a:solidFill>
                  <a:srgbClr val="000000"/>
                </a:solidFill>
                <a:uFill>
                  <a:solidFill>
                    <a:srgbClr val="FFFFFF"/>
                  </a:solidFill>
                </a:uFill>
                <a:latin typeface="Garamond" panose="02020404030301010803" pitchFamily="18" charset="0"/>
              </a:rPr>
              <a:t>27 bouquets au total</a:t>
            </a:r>
          </a:p>
          <a:p>
            <a:pPr marL="274320" indent="-273960">
              <a:lnSpc>
                <a:spcPct val="100000"/>
              </a:lnSpc>
              <a:buClr>
                <a:srgbClr val="FE8637"/>
              </a:buClr>
              <a:buSzPct val="70000"/>
              <a:buFont typeface="Wingdings" charset="2"/>
              <a:buChar char=""/>
            </a:pPr>
            <a:r>
              <a:rPr lang="fr-FR" b="0" strike="noStrike" spc="-1" dirty="0">
                <a:solidFill>
                  <a:srgbClr val="000000"/>
                </a:solidFill>
                <a:uFill>
                  <a:solidFill>
                    <a:srgbClr val="FFFFFF"/>
                  </a:solidFill>
                </a:uFill>
                <a:latin typeface="Garamond" panose="02020404030301010803" pitchFamily="18" charset="0"/>
              </a:rPr>
              <a:t>27 intervenants qualifiés (hors intervenants ville) répartis sur l’année</a:t>
            </a:r>
          </a:p>
          <a:p>
            <a:pPr marL="274320" indent="-273960">
              <a:lnSpc>
                <a:spcPct val="100000"/>
              </a:lnSpc>
              <a:buClr>
                <a:srgbClr val="FE8637"/>
              </a:buClr>
              <a:buSzPct val="70000"/>
              <a:buFont typeface="Wingdings" charset="2"/>
              <a:buChar char=""/>
            </a:pPr>
            <a:r>
              <a:rPr lang="fr-FR" b="0" strike="noStrike" spc="-1" dirty="0">
                <a:solidFill>
                  <a:srgbClr val="000000"/>
                </a:solidFill>
                <a:uFill>
                  <a:solidFill>
                    <a:srgbClr val="FFFFFF"/>
                  </a:solidFill>
                </a:uFill>
                <a:latin typeface="Garamond" panose="02020404030301010803" pitchFamily="18" charset="0"/>
              </a:rPr>
              <a:t>8 associations</a:t>
            </a:r>
          </a:p>
          <a:p>
            <a:pPr marL="274320" indent="-273960">
              <a:lnSpc>
                <a:spcPct val="100000"/>
              </a:lnSpc>
              <a:buClr>
                <a:srgbClr val="FE8637"/>
              </a:buClr>
              <a:buSzPct val="70000"/>
              <a:buFont typeface="Wingdings" charset="2"/>
              <a:buChar char=""/>
            </a:pPr>
            <a:r>
              <a:rPr lang="fr-FR" b="0" strike="noStrike" spc="-1" dirty="0">
                <a:solidFill>
                  <a:srgbClr val="000000"/>
                </a:solidFill>
                <a:uFill>
                  <a:solidFill>
                    <a:srgbClr val="FFFFFF"/>
                  </a:solidFill>
                </a:uFill>
                <a:latin typeface="Garamond" panose="02020404030301010803" pitchFamily="18" charset="0"/>
              </a:rPr>
              <a:t>1 intervenant profession sport 38</a:t>
            </a:r>
          </a:p>
          <a:p>
            <a:pPr marL="274320" indent="-273960">
              <a:lnSpc>
                <a:spcPct val="100000"/>
              </a:lnSpc>
              <a:buClr>
                <a:srgbClr val="FE8637"/>
              </a:buClr>
              <a:buSzPct val="70000"/>
              <a:buFont typeface="Wingdings" charset="2"/>
              <a:buChar char=""/>
            </a:pPr>
            <a:r>
              <a:rPr lang="fr-FR" b="0" strike="noStrike" spc="-1" dirty="0">
                <a:solidFill>
                  <a:srgbClr val="000000"/>
                </a:solidFill>
                <a:uFill>
                  <a:solidFill>
                    <a:srgbClr val="FFFFFF"/>
                  </a:solidFill>
                </a:uFill>
                <a:latin typeface="Garamond" panose="02020404030301010803" pitchFamily="18" charset="0"/>
              </a:rPr>
              <a:t>3 services ville (sport, service jeunesse, bibliothèque)</a:t>
            </a:r>
          </a:p>
          <a:p>
            <a:pPr marL="274320" indent="-273960">
              <a:lnSpc>
                <a:spcPct val="100000"/>
              </a:lnSpc>
              <a:buClr>
                <a:srgbClr val="FE8637"/>
              </a:buClr>
              <a:buSzPct val="70000"/>
              <a:buFont typeface="Wingdings" charset="2"/>
              <a:buChar char=""/>
            </a:pPr>
            <a:r>
              <a:rPr lang="fr-FR" b="0" strike="noStrike" spc="-1" dirty="0">
                <a:solidFill>
                  <a:srgbClr val="000000"/>
                </a:solidFill>
                <a:uFill>
                  <a:solidFill>
                    <a:srgbClr val="FFFFFF"/>
                  </a:solidFill>
                </a:uFill>
                <a:latin typeface="Garamond" panose="02020404030301010803" pitchFamily="18" charset="0"/>
              </a:rPr>
              <a:t>9 autoentrepreneurs</a:t>
            </a:r>
          </a:p>
          <a:p>
            <a:pPr>
              <a:lnSpc>
                <a:spcPct val="100000"/>
              </a:lnSpc>
            </a:pPr>
            <a:r>
              <a:rPr lang="fr-FR" b="0" strike="noStrike" spc="-1" dirty="0">
                <a:solidFill>
                  <a:srgbClr val="000000"/>
                </a:solidFill>
                <a:uFill>
                  <a:solidFill>
                    <a:srgbClr val="FFFFFF"/>
                  </a:solidFill>
                </a:uFill>
                <a:latin typeface="Garamond" panose="02020404030301010803" pitchFamily="18" charset="0"/>
              </a:rPr>
              <a:t>Cout d’achat prévisionnel du matériel : 2100 euros environ</a:t>
            </a:r>
          </a:p>
          <a:p>
            <a:pPr>
              <a:lnSpc>
                <a:spcPct val="100000"/>
              </a:lnSpc>
            </a:pP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Les intervenants ville prendront en charge un groupe à chaque 2</a:t>
            </a:r>
            <a:r>
              <a:rPr lang="fr-FR" b="0" strike="noStrike" spc="-1" baseline="30000" dirty="0">
                <a:solidFill>
                  <a:srgbClr val="000000"/>
                </a:solidFill>
                <a:uFill>
                  <a:solidFill>
                    <a:srgbClr val="FFFFFF"/>
                  </a:solidFill>
                </a:uFill>
                <a:latin typeface="Garamond" panose="02020404030301010803" pitchFamily="18" charset="0"/>
              </a:rPr>
              <a:t>ème</a:t>
            </a:r>
            <a:r>
              <a:rPr lang="fr-FR" b="0" strike="noStrike" spc="-1" dirty="0">
                <a:solidFill>
                  <a:srgbClr val="000000"/>
                </a:solidFill>
                <a:uFill>
                  <a:solidFill>
                    <a:srgbClr val="FFFFFF"/>
                  </a:solidFill>
                </a:uFill>
                <a:latin typeface="Garamond" panose="02020404030301010803" pitchFamily="18" charset="0"/>
              </a:rPr>
              <a:t> heure sur </a:t>
            </a:r>
            <a:r>
              <a:rPr lang="fr-FR" b="0" strike="noStrike" spc="-1" dirty="0" err="1">
                <a:solidFill>
                  <a:srgbClr val="000000"/>
                </a:solidFill>
                <a:uFill>
                  <a:solidFill>
                    <a:srgbClr val="FFFFFF"/>
                  </a:solidFill>
                </a:uFill>
                <a:latin typeface="Garamond" panose="02020404030301010803" pitchFamily="18" charset="0"/>
              </a:rPr>
              <a:t>Pinet</a:t>
            </a:r>
            <a:r>
              <a:rPr lang="fr-FR" b="0" strike="noStrike" spc="-1" dirty="0">
                <a:solidFill>
                  <a:srgbClr val="000000"/>
                </a:solidFill>
                <a:uFill>
                  <a:solidFill>
                    <a:srgbClr val="FFFFFF"/>
                  </a:solidFill>
                </a:uFill>
                <a:latin typeface="Garamond" panose="02020404030301010803" pitchFamily="18" charset="0"/>
              </a:rPr>
              <a:t> et pour 2 bouquets (en P2 et P3) aux Petites Maisons suite à la création de deux bouquets supplémentaires par rapport à l’année 2016-2017.</a:t>
            </a:r>
          </a:p>
          <a:p>
            <a:pPr>
              <a:lnSpc>
                <a:spcPct val="100000"/>
              </a:lnSpc>
            </a:pPr>
            <a:endParaRPr lang="fr-FR" b="0" strike="noStrike" spc="-1" dirty="0">
              <a:solidFill>
                <a:srgbClr val="000000"/>
              </a:solidFill>
              <a:uFill>
                <a:solidFill>
                  <a:srgbClr val="FFFFFF"/>
                </a:solidFill>
              </a:uFill>
              <a:latin typeface="Century Schoolbook"/>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TextShape 1"/>
          <p:cNvSpPr txBox="1"/>
          <p:nvPr/>
        </p:nvSpPr>
        <p:spPr>
          <a:xfrm>
            <a:off x="457200" y="274680"/>
            <a:ext cx="7467120" cy="1142640"/>
          </a:xfrm>
          <a:prstGeom prst="rect">
            <a:avLst/>
          </a:prstGeom>
          <a:noFill/>
          <a:ln>
            <a:noFill/>
          </a:ln>
        </p:spPr>
        <p:txBody>
          <a:bodyPr lIns="90000" tIns="45000" rIns="90000" bIns="45000" anchor="b"/>
          <a:lstStyle/>
          <a:p>
            <a:pPr>
              <a:lnSpc>
                <a:spcPct val="100000"/>
              </a:lnSpc>
            </a:pPr>
            <a:r>
              <a:rPr lang="fr-FR" sz="3000" b="0" strike="noStrike" cap="small" spc="-1">
                <a:solidFill>
                  <a:srgbClr val="575F6D"/>
                </a:solidFill>
                <a:uFill>
                  <a:solidFill>
                    <a:srgbClr val="FFFFFF"/>
                  </a:solidFill>
                </a:uFill>
                <a:latin typeface="Century Schoolbook"/>
              </a:rPr>
              <a:t>Parcours éducatifs 2017-2018:
</a:t>
            </a:r>
            <a:endParaRPr lang="fr-FR" sz="1800" b="0" strike="noStrike" spc="-1">
              <a:solidFill>
                <a:srgbClr val="000000"/>
              </a:solidFill>
              <a:uFill>
                <a:solidFill>
                  <a:srgbClr val="FFFFFF"/>
                </a:solidFill>
              </a:uFill>
              <a:latin typeface="Century Schoolbook"/>
            </a:endParaRPr>
          </a:p>
        </p:txBody>
      </p:sp>
      <p:sp>
        <p:nvSpPr>
          <p:cNvPr id="119" name="TextShape 2"/>
          <p:cNvSpPr txBox="1"/>
          <p:nvPr/>
        </p:nvSpPr>
        <p:spPr>
          <a:xfrm>
            <a:off x="457200" y="1124640"/>
            <a:ext cx="7467120" cy="5348880"/>
          </a:xfrm>
          <a:prstGeom prst="rect">
            <a:avLst/>
          </a:prstGeom>
          <a:noFill/>
          <a:ln>
            <a:noFill/>
          </a:ln>
        </p:spPr>
        <p:txBody>
          <a:bodyPr lIns="90000" tIns="45000" rIns="90000" bIns="45000"/>
          <a:lstStyle/>
          <a:p>
            <a:pPr marL="274320" indent="-273960">
              <a:lnSpc>
                <a:spcPct val="100000"/>
              </a:lnSpc>
              <a:buClr>
                <a:srgbClr val="FE8637"/>
              </a:buClr>
              <a:buSzPct val="70000"/>
              <a:buFont typeface="Wingdings" charset="2"/>
              <a:buChar char=""/>
            </a:pPr>
            <a:r>
              <a:rPr lang="fr-FR" b="0" strike="noStrike" spc="-1" dirty="0">
                <a:solidFill>
                  <a:srgbClr val="000000"/>
                </a:solidFill>
                <a:uFill>
                  <a:solidFill>
                    <a:srgbClr val="FFFFFF"/>
                  </a:solidFill>
                </a:uFill>
                <a:latin typeface="Garamond" panose="02020404030301010803" pitchFamily="18" charset="0"/>
              </a:rPr>
              <a:t> Présentation du programme d'activités pour l'année à venir et organisation</a:t>
            </a: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panose="02020404030301010803" pitchFamily="18" charset="0"/>
              </a:rPr>
              <a:t>ANGLAIS : Association Graines d’Eveil</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Découverte de l’anglais.</a:t>
            </a: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panose="02020404030301010803" pitchFamily="18" charset="0"/>
              </a:rPr>
              <a:t>ARTS PLASTIQUES : ASEL</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Au travers de la découverte d'artistes, les enfants pourront s’approprier leurs univers graphiques et explorer ainsi de nouvelles pistes.</a:t>
            </a: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panose="02020404030301010803" pitchFamily="18" charset="0"/>
              </a:rPr>
              <a:t>ARTS PLASTIQUES : MARY POP UP</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Il s’agit d’initier les enfants à la création </a:t>
            </a:r>
            <a:r>
              <a:rPr lang="fr-FR" b="0" strike="noStrike" spc="-1" dirty="0" smtClean="0">
                <a:solidFill>
                  <a:srgbClr val="000000"/>
                </a:solidFill>
                <a:uFill>
                  <a:solidFill>
                    <a:srgbClr val="FFFFFF"/>
                  </a:solidFill>
                </a:uFill>
                <a:latin typeface="Garamond" panose="02020404030301010803" pitchFamily="18" charset="0"/>
              </a:rPr>
              <a:t>graphique. Les </a:t>
            </a:r>
            <a:r>
              <a:rPr lang="fr-FR" b="0" strike="noStrike" spc="-1" dirty="0">
                <a:solidFill>
                  <a:srgbClr val="000000"/>
                </a:solidFill>
                <a:uFill>
                  <a:solidFill>
                    <a:srgbClr val="FFFFFF"/>
                  </a:solidFill>
                </a:uFill>
                <a:latin typeface="Garamond" panose="02020404030301010803" pitchFamily="18" charset="0"/>
              </a:rPr>
              <a:t>thèmes de prédilection sont l'origami et les cartes Pop-up (qui sont des cartes en volume</a:t>
            </a:r>
            <a:r>
              <a:rPr lang="fr-FR" b="0" strike="noStrike" spc="-1" dirty="0" smtClean="0">
                <a:solidFill>
                  <a:srgbClr val="000000"/>
                </a:solidFill>
                <a:uFill>
                  <a:solidFill>
                    <a:srgbClr val="FFFFFF"/>
                  </a:solidFill>
                </a:uFill>
                <a:latin typeface="Garamond" panose="02020404030301010803" pitchFamily="18" charset="0"/>
              </a:rPr>
              <a:t>).</a:t>
            </a: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panose="02020404030301010803" pitchFamily="18" charset="0"/>
              </a:rPr>
              <a:t>BASEBALL : Association grenobloise de baseball - softball « les Grizzlys »</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Apprendre les fondamentaux. Les séances se déroulent généralement de la manière suivante : durant 1h00, mise en place d'ateliers ludiques autour des notions “frapper”, “lancer”, “attraper”, puis enchaînement avec un match. </a:t>
            </a: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panose="02020404030301010803" pitchFamily="18" charset="0"/>
              </a:rPr>
              <a:t>BASKET : ASEL</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Les enfants jouent sur un petit panier avec un petit ballon adapté à leur taille.</a:t>
            </a:r>
          </a:p>
          <a:p>
            <a:pPr>
              <a:lnSpc>
                <a:spcPct val="100000"/>
              </a:lnSpc>
            </a:pPr>
            <a:r>
              <a:rPr lang="fr-FR" b="0" strike="noStrike" spc="-1" dirty="0">
                <a:solidFill>
                  <a:srgbClr val="000000"/>
                </a:solidFill>
                <a:uFill>
                  <a:solidFill>
                    <a:srgbClr val="FFFFFF"/>
                  </a:solidFill>
                </a:uFill>
                <a:latin typeface="Garamond" panose="02020404030301010803" pitchFamily="18" charset="0"/>
              </a:rPr>
              <a:t>Toutes les séances sont alimentées par des jeux ludiques qui recherchent, à la fois, le plaisir des enfants mais qui favorisent, complémentairement, l’apprentissage du basket.</a:t>
            </a:r>
          </a:p>
          <a:p>
            <a:pPr>
              <a:lnSpc>
                <a:spcPct val="100000"/>
              </a:lnSpc>
            </a:pPr>
            <a:endParaRPr lang="fr-FR" sz="1400" b="0" strike="noStrike" spc="-1" dirty="0">
              <a:solidFill>
                <a:srgbClr val="000000"/>
              </a:solidFill>
              <a:uFill>
                <a:solidFill>
                  <a:srgbClr val="FFFFFF"/>
                </a:solidFill>
              </a:uFill>
              <a:latin typeface="Garamond" panose="02020404030301010803" pitchFamily="18" charset="0"/>
            </a:endParaRPr>
          </a:p>
          <a:p>
            <a:pPr>
              <a:lnSpc>
                <a:spcPct val="100000"/>
              </a:lnSpc>
            </a:pPr>
            <a:endParaRPr lang="fr-FR" sz="1200" b="0" strike="noStrike" spc="-1" dirty="0">
              <a:solidFill>
                <a:srgbClr val="000000"/>
              </a:solidFill>
              <a:uFill>
                <a:solidFill>
                  <a:srgbClr val="FFFFFF"/>
                </a:solidFill>
              </a:uFill>
              <a:latin typeface="Garamond" panose="02020404030301010803" pitchFamily="18" charset="0"/>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extShape 1"/>
          <p:cNvSpPr txBox="1"/>
          <p:nvPr/>
        </p:nvSpPr>
        <p:spPr>
          <a:xfrm>
            <a:off x="457200" y="274680"/>
            <a:ext cx="7467120" cy="1142640"/>
          </a:xfrm>
          <a:prstGeom prst="rect">
            <a:avLst/>
          </a:prstGeom>
          <a:noFill/>
          <a:ln>
            <a:noFill/>
          </a:ln>
        </p:spPr>
        <p:txBody>
          <a:bodyPr lIns="90000" tIns="45000" rIns="90000" bIns="45000" anchor="b"/>
          <a:lstStyle/>
          <a:p>
            <a:pPr>
              <a:lnSpc>
                <a:spcPct val="100000"/>
              </a:lnSpc>
            </a:pPr>
            <a:r>
              <a:rPr lang="fr-FR" sz="3000" b="0" strike="noStrike" cap="small" spc="-1" dirty="0">
                <a:solidFill>
                  <a:srgbClr val="575F6D"/>
                </a:solidFill>
                <a:uFill>
                  <a:solidFill>
                    <a:srgbClr val="FFFFFF"/>
                  </a:solidFill>
                </a:uFill>
                <a:latin typeface="Century Schoolbook"/>
              </a:rPr>
              <a:t>Parcours éducatifs 2017-2018:
</a:t>
            </a:r>
            <a:endParaRPr lang="fr-FR" sz="1800" b="0" strike="noStrike" spc="-1" dirty="0">
              <a:solidFill>
                <a:srgbClr val="000000"/>
              </a:solidFill>
              <a:uFill>
                <a:solidFill>
                  <a:srgbClr val="FFFFFF"/>
                </a:solidFill>
              </a:uFill>
              <a:latin typeface="Century Schoolbook"/>
            </a:endParaRPr>
          </a:p>
        </p:txBody>
      </p:sp>
      <p:sp>
        <p:nvSpPr>
          <p:cNvPr id="121" name="TextShape 2"/>
          <p:cNvSpPr txBox="1"/>
          <p:nvPr/>
        </p:nvSpPr>
        <p:spPr>
          <a:xfrm>
            <a:off x="457200" y="1340768"/>
            <a:ext cx="7467120" cy="5132752"/>
          </a:xfrm>
          <a:prstGeom prst="rect">
            <a:avLst/>
          </a:prstGeom>
          <a:noFill/>
          <a:ln>
            <a:noFill/>
          </a:ln>
        </p:spPr>
        <p:txBody>
          <a:bodyPr lIns="90000" tIns="45000" rIns="90000" bIns="45000"/>
          <a:lstStyle/>
          <a:p>
            <a:pPr>
              <a:lnSpc>
                <a:spcPct val="100000"/>
              </a:lnSpc>
            </a:pPr>
            <a:r>
              <a:rPr lang="fr-FR" b="1" u="sng" strike="noStrike" spc="-1" dirty="0">
                <a:solidFill>
                  <a:srgbClr val="000000"/>
                </a:solidFill>
                <a:uFill>
                  <a:solidFill>
                    <a:srgbClr val="FFFFFF"/>
                  </a:solidFill>
                </a:uFill>
                <a:latin typeface="Garamond" panose="02020404030301010803" pitchFamily="18" charset="0"/>
              </a:rPr>
              <a:t>BADMINTON : Association le Sert Volant</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Découverte du badminton, avec un aspect de développement de la motricité et de la sociabilité.</a:t>
            </a: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panose="02020404030301010803" pitchFamily="18" charset="0"/>
              </a:rPr>
              <a:t>BIBLIOTHEQUE : Intervenants Mairie</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Activité de lecture-plaisir, moment de détente avec un moment de lecture collective autour d'un thème ou d'un auteur, puis un moment de lecture individuelle.</a:t>
            </a: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panose="02020404030301010803" pitchFamily="18" charset="0"/>
              </a:rPr>
              <a:t>CONNAISSANCE DE SOI ET DES AUTRES / BIEN ETRE : Anouk </a:t>
            </a:r>
            <a:r>
              <a:rPr lang="fr-FR" b="1" u="sng" strike="noStrike" spc="-1" dirty="0" err="1">
                <a:solidFill>
                  <a:srgbClr val="000000"/>
                </a:solidFill>
                <a:uFill>
                  <a:solidFill>
                    <a:srgbClr val="FFFFFF"/>
                  </a:solidFill>
                </a:uFill>
                <a:latin typeface="Garamond" panose="02020404030301010803" pitchFamily="18" charset="0"/>
              </a:rPr>
              <a:t>Landrieu</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Faire découvrir aux enfants, sous forme de jeux, d'expériences et de moments d'échange, comment se sentir bien en soi et avec les autres. </a:t>
            </a:r>
            <a:endParaRPr lang="fr-FR" b="0" strike="noStrike" spc="-1" dirty="0" smtClean="0">
              <a:solidFill>
                <a:srgbClr val="000000"/>
              </a:solidFill>
              <a:uFill>
                <a:solidFill>
                  <a:srgbClr val="FFFFFF"/>
                </a:solidFill>
              </a:uFill>
              <a:latin typeface="Garamond" panose="02020404030301010803" pitchFamily="18" charset="0"/>
            </a:endParaRP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panose="02020404030301010803" pitchFamily="18" charset="0"/>
              </a:rPr>
              <a:t>COUTURE ET CREATION : ASEL</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Fabrication de doudous rigolos, principalement à partir « de matériels de récup ».</a:t>
            </a: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sz="2500" b="1" strike="noStrike" cap="small" spc="-1" dirty="0">
                <a:solidFill>
                  <a:srgbClr val="000000"/>
                </a:solidFill>
                <a:uFill>
                  <a:solidFill>
                    <a:srgbClr val="FFFFFF"/>
                  </a:solidFill>
                </a:uFill>
                <a:latin typeface="Garamond"/>
              </a:rPr>
              <a:t> </a:t>
            </a:r>
            <a:endParaRPr lang="fr-FR" sz="2400" b="0" strike="noStrike" spc="-1" dirty="0">
              <a:solidFill>
                <a:srgbClr val="000000"/>
              </a:solidFill>
              <a:uFill>
                <a:solidFill>
                  <a:srgbClr val="FFFFFF"/>
                </a:solidFill>
              </a:uFill>
              <a:latin typeface="Century Schoolbook"/>
            </a:endParaRPr>
          </a:p>
          <a:p>
            <a:pPr>
              <a:lnSpc>
                <a:spcPct val="100000"/>
              </a:lnSpc>
            </a:pPr>
            <a:endParaRPr lang="fr-FR" sz="2400" b="0" strike="noStrike" spc="-1" dirty="0">
              <a:solidFill>
                <a:srgbClr val="000000"/>
              </a:solidFill>
              <a:uFill>
                <a:solidFill>
                  <a:srgbClr val="FFFFFF"/>
                </a:solidFill>
              </a:uFill>
              <a:latin typeface="Century Schoolbook"/>
            </a:endParaRPr>
          </a:p>
          <a:p>
            <a:pPr>
              <a:lnSpc>
                <a:spcPct val="100000"/>
              </a:lnSpc>
            </a:pPr>
            <a:endParaRPr lang="fr-FR" sz="2400" b="0" strike="noStrike" spc="-1" dirty="0">
              <a:solidFill>
                <a:srgbClr val="000000"/>
              </a:solidFill>
              <a:uFill>
                <a:solidFill>
                  <a:srgbClr val="FFFFFF"/>
                </a:solidFill>
              </a:uFill>
              <a:latin typeface="Century Schoolbook"/>
            </a:endParaRPr>
          </a:p>
          <a:p>
            <a:pPr>
              <a:lnSpc>
                <a:spcPct val="100000"/>
              </a:lnSpc>
            </a:pPr>
            <a:endParaRPr lang="fr-FR" sz="2400" b="0" strike="noStrike" spc="-1" dirty="0">
              <a:solidFill>
                <a:srgbClr val="000000"/>
              </a:solidFill>
              <a:uFill>
                <a:solidFill>
                  <a:srgbClr val="FFFFFF"/>
                </a:solidFill>
              </a:uFill>
              <a:latin typeface="Century Schoolbook"/>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Shape 1"/>
          <p:cNvSpPr txBox="1"/>
          <p:nvPr/>
        </p:nvSpPr>
        <p:spPr>
          <a:xfrm>
            <a:off x="457200" y="274680"/>
            <a:ext cx="7467120" cy="1142640"/>
          </a:xfrm>
          <a:prstGeom prst="rect">
            <a:avLst/>
          </a:prstGeom>
          <a:noFill/>
          <a:ln>
            <a:noFill/>
          </a:ln>
        </p:spPr>
        <p:txBody>
          <a:bodyPr lIns="90000" tIns="45000" rIns="90000" bIns="45000" anchor="b"/>
          <a:lstStyle/>
          <a:p>
            <a:pPr>
              <a:lnSpc>
                <a:spcPct val="100000"/>
              </a:lnSpc>
            </a:pPr>
            <a:r>
              <a:rPr lang="fr-FR" sz="3000" b="0" strike="noStrike" cap="small" spc="-1" dirty="0">
                <a:solidFill>
                  <a:srgbClr val="575F6D"/>
                </a:solidFill>
                <a:uFill>
                  <a:solidFill>
                    <a:srgbClr val="FFFFFF"/>
                  </a:solidFill>
                </a:uFill>
                <a:latin typeface="Century Schoolbook"/>
              </a:rPr>
              <a:t>Parcours éducatifs 2017-2018:
</a:t>
            </a:r>
            <a:endParaRPr lang="fr-FR" sz="1800" b="0" strike="noStrike" spc="-1" dirty="0">
              <a:solidFill>
                <a:srgbClr val="000000"/>
              </a:solidFill>
              <a:uFill>
                <a:solidFill>
                  <a:srgbClr val="FFFFFF"/>
                </a:solidFill>
              </a:uFill>
              <a:latin typeface="Century Schoolbook"/>
            </a:endParaRPr>
          </a:p>
        </p:txBody>
      </p:sp>
      <p:sp>
        <p:nvSpPr>
          <p:cNvPr id="123" name="TextShape 2"/>
          <p:cNvSpPr txBox="1"/>
          <p:nvPr/>
        </p:nvSpPr>
        <p:spPr>
          <a:xfrm>
            <a:off x="457200" y="1196752"/>
            <a:ext cx="7467120" cy="5276768"/>
          </a:xfrm>
          <a:prstGeom prst="rect">
            <a:avLst/>
          </a:prstGeom>
          <a:noFill/>
          <a:ln>
            <a:noFill/>
          </a:ln>
        </p:spPr>
        <p:txBody>
          <a:bodyPr lIns="90000" tIns="45000" rIns="90000" bIns="45000"/>
          <a:lstStyle/>
          <a:p>
            <a:pPr>
              <a:lnSpc>
                <a:spcPct val="100000"/>
              </a:lnSpc>
            </a:pPr>
            <a:r>
              <a:rPr lang="fr-FR" b="1" u="sng" strike="noStrike" cap="small" spc="-1" dirty="0" smtClean="0">
                <a:solidFill>
                  <a:srgbClr val="000000"/>
                </a:solidFill>
                <a:uFill>
                  <a:solidFill>
                    <a:srgbClr val="FFFFFF"/>
                  </a:solidFill>
                </a:uFill>
                <a:latin typeface="Garamond" panose="02020404030301010803" pitchFamily="18" charset="0"/>
              </a:rPr>
              <a:t>DECOUVERTE DES PLANTES : Association Graines d’Eveil</a:t>
            </a:r>
            <a:endParaRPr lang="fr-FR" b="0" strike="noStrike" spc="-1" dirty="0" smtClean="0">
              <a:solidFill>
                <a:srgbClr val="000000"/>
              </a:solidFill>
              <a:uFill>
                <a:solidFill>
                  <a:srgbClr val="FFFFFF"/>
                </a:solidFill>
              </a:uFill>
              <a:latin typeface="Garamond" panose="02020404030301010803" pitchFamily="18" charset="0"/>
            </a:endParaRPr>
          </a:p>
          <a:p>
            <a:pPr>
              <a:lnSpc>
                <a:spcPct val="100000"/>
              </a:lnSpc>
            </a:pPr>
            <a:r>
              <a:rPr lang="fr-FR" b="0" strike="noStrike" spc="-1" dirty="0" smtClean="0">
                <a:solidFill>
                  <a:srgbClr val="000000"/>
                </a:solidFill>
                <a:uFill>
                  <a:solidFill>
                    <a:srgbClr val="FFFFFF"/>
                  </a:solidFill>
                </a:uFill>
                <a:latin typeface="Garamond" panose="02020404030301010803" pitchFamily="18" charset="0"/>
              </a:rPr>
              <a:t>Initiation aux plantes médicinales, leur reconnaissance et leurs propriétés thérapeutiques.</a:t>
            </a:r>
          </a:p>
          <a:p>
            <a:pPr>
              <a:lnSpc>
                <a:spcPct val="100000"/>
              </a:lnSpc>
            </a:pPr>
            <a:r>
              <a:rPr lang="fr-FR" b="0" strike="noStrike" spc="-1" dirty="0" smtClean="0">
                <a:solidFill>
                  <a:srgbClr val="000000"/>
                </a:solidFill>
                <a:uFill>
                  <a:solidFill>
                    <a:srgbClr val="FFFFFF"/>
                  </a:solidFill>
                </a:uFill>
                <a:latin typeface="Garamond" panose="02020404030301010803" pitchFamily="18" charset="0"/>
              </a:rPr>
              <a:t>Sortie sur terrain, découverte des arbres, reconnaissance des plantes et des feuilles.</a:t>
            </a:r>
          </a:p>
          <a:p>
            <a:pPr>
              <a:lnSpc>
                <a:spcPct val="100000"/>
              </a:lnSpc>
            </a:pPr>
            <a:endParaRPr lang="fr-FR" sz="800" b="1" u="sng" strike="noStrike" cap="small" spc="-1" dirty="0" smtClean="0">
              <a:solidFill>
                <a:srgbClr val="000000"/>
              </a:solidFill>
              <a:uFill>
                <a:solidFill>
                  <a:srgbClr val="FFFFFF"/>
                </a:solidFill>
              </a:uFill>
              <a:latin typeface="Garamond" panose="02020404030301010803" pitchFamily="18" charset="0"/>
            </a:endParaRPr>
          </a:p>
          <a:p>
            <a:pPr>
              <a:lnSpc>
                <a:spcPct val="100000"/>
              </a:lnSpc>
            </a:pPr>
            <a:r>
              <a:rPr lang="fr-FR" b="1" u="sng" strike="noStrike" cap="small" spc="-1" dirty="0" smtClean="0">
                <a:solidFill>
                  <a:srgbClr val="000000"/>
                </a:solidFill>
                <a:uFill>
                  <a:solidFill>
                    <a:srgbClr val="FFFFFF"/>
                  </a:solidFill>
                </a:uFill>
                <a:latin typeface="Garamond" panose="02020404030301010803" pitchFamily="18" charset="0"/>
              </a:rPr>
              <a:t>DECOUVERTE </a:t>
            </a:r>
            <a:r>
              <a:rPr lang="fr-FR" b="1" u="sng" strike="noStrike" cap="small" spc="-1" dirty="0">
                <a:solidFill>
                  <a:srgbClr val="000000"/>
                </a:solidFill>
                <a:uFill>
                  <a:solidFill>
                    <a:srgbClr val="FFFFFF"/>
                  </a:solidFill>
                </a:uFill>
                <a:latin typeface="Garamond" panose="02020404030301010803" pitchFamily="18" charset="0"/>
              </a:rPr>
              <a:t>DU MONDE : </a:t>
            </a:r>
            <a:r>
              <a:rPr lang="fr-FR" b="1" u="sng" strike="noStrike" cap="small" spc="-1" dirty="0" err="1">
                <a:solidFill>
                  <a:srgbClr val="000000"/>
                </a:solidFill>
                <a:uFill>
                  <a:solidFill>
                    <a:srgbClr val="FFFFFF"/>
                  </a:solidFill>
                </a:uFill>
                <a:latin typeface="Garamond" panose="02020404030301010803" pitchFamily="18" charset="0"/>
              </a:rPr>
              <a:t>Ildomar</a:t>
            </a:r>
            <a:r>
              <a:rPr lang="fr-FR" b="1" u="sng" strike="noStrike" cap="small" spc="-1" dirty="0">
                <a:solidFill>
                  <a:srgbClr val="000000"/>
                </a:solidFill>
                <a:uFill>
                  <a:solidFill>
                    <a:srgbClr val="FFFFFF"/>
                  </a:solidFill>
                </a:uFill>
                <a:latin typeface="Garamond" panose="02020404030301010803" pitchFamily="18" charset="0"/>
              </a:rPr>
              <a:t> Dos Santos</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Découverte de l’Amazonie et autres destinations</a:t>
            </a:r>
            <a:r>
              <a:rPr lang="fr-FR" b="0" strike="noStrike" spc="-1" dirty="0" smtClean="0">
                <a:solidFill>
                  <a:srgbClr val="000000"/>
                </a:solidFill>
                <a:uFill>
                  <a:solidFill>
                    <a:srgbClr val="FFFFFF"/>
                  </a:solidFill>
                </a:uFill>
                <a:latin typeface="Garamond" panose="02020404030301010803" pitchFamily="18" charset="0"/>
              </a:rPr>
              <a:t>.</a:t>
            </a: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panose="02020404030301010803" pitchFamily="18" charset="0"/>
              </a:rPr>
              <a:t>ACTIVITES SPORTIVES: GUC VACANCES</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Street hockey, cirque, danse, sports innovants (</a:t>
            </a:r>
            <a:r>
              <a:rPr lang="fr-FR" b="0" strike="noStrike" spc="-1" dirty="0" err="1">
                <a:solidFill>
                  <a:srgbClr val="000000"/>
                </a:solidFill>
                <a:uFill>
                  <a:solidFill>
                    <a:srgbClr val="FFFFFF"/>
                  </a:solidFill>
                </a:uFill>
                <a:latin typeface="Garamond" panose="02020404030301010803" pitchFamily="18" charset="0"/>
              </a:rPr>
              <a:t>Kin</a:t>
            </a:r>
            <a:r>
              <a:rPr lang="fr-FR" b="0" strike="noStrike" spc="-1" dirty="0">
                <a:solidFill>
                  <a:srgbClr val="000000"/>
                </a:solidFill>
                <a:uFill>
                  <a:solidFill>
                    <a:srgbClr val="FFFFFF"/>
                  </a:solidFill>
                </a:uFill>
                <a:latin typeface="Garamond" panose="02020404030301010803" pitchFamily="18" charset="0"/>
              </a:rPr>
              <a:t> </a:t>
            </a:r>
            <a:r>
              <a:rPr lang="fr-FR" b="0" strike="noStrike" spc="-1" dirty="0" err="1">
                <a:solidFill>
                  <a:srgbClr val="000000"/>
                </a:solidFill>
                <a:uFill>
                  <a:solidFill>
                    <a:srgbClr val="FFFFFF"/>
                  </a:solidFill>
                </a:uFill>
                <a:latin typeface="Garamond" panose="02020404030301010803" pitchFamily="18" charset="0"/>
              </a:rPr>
              <a:t>ball</a:t>
            </a:r>
            <a:r>
              <a:rPr lang="fr-FR" b="0" strike="noStrike" spc="-1" dirty="0">
                <a:solidFill>
                  <a:srgbClr val="000000"/>
                </a:solidFill>
                <a:uFill>
                  <a:solidFill>
                    <a:srgbClr val="FFFFFF"/>
                  </a:solidFill>
                </a:uFill>
                <a:latin typeface="Garamond" panose="02020404030301010803" pitchFamily="18" charset="0"/>
              </a:rPr>
              <a:t>, </a:t>
            </a:r>
            <a:r>
              <a:rPr lang="fr-FR" b="0" strike="noStrike" spc="-1" dirty="0" err="1">
                <a:solidFill>
                  <a:srgbClr val="000000"/>
                </a:solidFill>
                <a:uFill>
                  <a:solidFill>
                    <a:srgbClr val="FFFFFF"/>
                  </a:solidFill>
                </a:uFill>
                <a:latin typeface="Garamond" panose="02020404030301010803" pitchFamily="18" charset="0"/>
              </a:rPr>
              <a:t>Touch</a:t>
            </a:r>
            <a:r>
              <a:rPr lang="fr-FR" b="0" strike="noStrike" spc="-1" dirty="0">
                <a:solidFill>
                  <a:srgbClr val="000000"/>
                </a:solidFill>
                <a:uFill>
                  <a:solidFill>
                    <a:srgbClr val="FFFFFF"/>
                  </a:solidFill>
                </a:uFill>
                <a:latin typeface="Garamond" panose="02020404030301010803" pitchFamily="18" charset="0"/>
              </a:rPr>
              <a:t> rugby, ...), athlétisme</a:t>
            </a:r>
            <a:r>
              <a:rPr lang="fr-FR" b="0" strike="noStrike" spc="-1" dirty="0" smtClean="0">
                <a:solidFill>
                  <a:srgbClr val="000000"/>
                </a:solidFill>
                <a:uFill>
                  <a:solidFill>
                    <a:srgbClr val="FFFFFF"/>
                  </a:solidFill>
                </a:uFill>
                <a:latin typeface="Garamond" panose="02020404030301010803" pitchFamily="18" charset="0"/>
              </a:rPr>
              <a:t>.</a:t>
            </a: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panose="02020404030301010803" pitchFamily="18" charset="0"/>
              </a:rPr>
              <a:t>GYMNASTIQUE : ASEL</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Enchaînement de plusieurs actions « acrobatiques » sur des engins variés</a:t>
            </a:r>
            <a:r>
              <a:rPr lang="fr-FR" b="0" strike="noStrike" spc="-1" dirty="0" smtClean="0">
                <a:solidFill>
                  <a:srgbClr val="000000"/>
                </a:solidFill>
                <a:uFill>
                  <a:solidFill>
                    <a:srgbClr val="FFFFFF"/>
                  </a:solidFill>
                </a:uFill>
                <a:latin typeface="Garamond" panose="02020404030301010803" pitchFamily="18" charset="0"/>
              </a:rPr>
              <a:t>.</a:t>
            </a:r>
          </a:p>
          <a:p>
            <a:pPr>
              <a:lnSpc>
                <a:spcPct val="100000"/>
              </a:lnSpc>
            </a:pPr>
            <a:endParaRPr lang="fr-FR" sz="800" b="0" strike="noStrike" spc="-1" dirty="0">
              <a:solidFill>
                <a:srgbClr val="000000"/>
              </a:solidFill>
              <a:uFill>
                <a:solidFill>
                  <a:srgbClr val="FFFFFF"/>
                </a:solidFill>
              </a:uFill>
              <a:latin typeface="Garamond" panose="02020404030301010803" pitchFamily="18" charset="0"/>
            </a:endParaRPr>
          </a:p>
          <a:p>
            <a:pPr>
              <a:lnSpc>
                <a:spcPct val="100000"/>
              </a:lnSpc>
            </a:pPr>
            <a:r>
              <a:rPr lang="fr-FR" b="1" u="sng" strike="noStrike" spc="-1" dirty="0">
                <a:solidFill>
                  <a:srgbClr val="000000"/>
                </a:solidFill>
                <a:uFill>
                  <a:solidFill>
                    <a:srgbClr val="FFFFFF"/>
                  </a:solidFill>
                </a:uFill>
                <a:latin typeface="Garamond" panose="02020404030301010803" pitchFamily="18" charset="0"/>
              </a:rPr>
              <a:t>JUDO : ASEL</a:t>
            </a:r>
            <a:endParaRPr lang="fr-FR" b="0" strike="noStrike" spc="-1" dirty="0">
              <a:solidFill>
                <a:srgbClr val="000000"/>
              </a:solidFill>
              <a:uFill>
                <a:solidFill>
                  <a:srgbClr val="FFFFFF"/>
                </a:solidFill>
              </a:uFill>
              <a:latin typeface="Garamond" panose="02020404030301010803" pitchFamily="18" charset="0"/>
            </a:endParaRPr>
          </a:p>
          <a:p>
            <a:pPr>
              <a:lnSpc>
                <a:spcPct val="100000"/>
              </a:lnSpc>
            </a:pPr>
            <a:r>
              <a:rPr lang="fr-FR" b="0" strike="noStrike" spc="-1" dirty="0">
                <a:solidFill>
                  <a:srgbClr val="000000"/>
                </a:solidFill>
                <a:uFill>
                  <a:solidFill>
                    <a:srgbClr val="FFFFFF"/>
                  </a:solidFill>
                </a:uFill>
                <a:latin typeface="Garamond" panose="02020404030301010803" pitchFamily="18" charset="0"/>
              </a:rPr>
              <a:t>Approche de situations de combats au sol.</a:t>
            </a:r>
          </a:p>
          <a:p>
            <a:pPr>
              <a:lnSpc>
                <a:spcPct val="100000"/>
              </a:lnSpc>
            </a:pPr>
            <a:r>
              <a:rPr lang="fr-FR" b="0" strike="noStrike" spc="-1" dirty="0">
                <a:solidFill>
                  <a:srgbClr val="000000"/>
                </a:solidFill>
                <a:uFill>
                  <a:solidFill>
                    <a:srgbClr val="FFFFFF"/>
                  </a:solidFill>
                </a:uFill>
                <a:latin typeface="Garamond" panose="02020404030301010803" pitchFamily="18" charset="0"/>
              </a:rPr>
              <a:t>Apprentissage d’immobilisations, de sorties d’immobilisations, de retournements</a:t>
            </a:r>
            <a:r>
              <a:rPr lang="fr-FR" b="0" strike="noStrike" spc="-1" dirty="0" smtClean="0">
                <a:solidFill>
                  <a:srgbClr val="000000"/>
                </a:solidFill>
                <a:uFill>
                  <a:solidFill>
                    <a:srgbClr val="FFFFFF"/>
                  </a:solidFill>
                </a:uFill>
                <a:latin typeface="Garamond" panose="02020404030301010803" pitchFamily="18" charset="0"/>
              </a:rPr>
              <a:t>.</a:t>
            </a:r>
            <a:endParaRPr lang="fr-FR" b="0" strike="noStrike" spc="-1" dirty="0">
              <a:solidFill>
                <a:srgbClr val="000000"/>
              </a:solidFill>
              <a:uFill>
                <a:solidFill>
                  <a:srgbClr val="FFFFFF"/>
                </a:solidFill>
              </a:uFill>
              <a:latin typeface="Garamond" panose="02020404030301010803" pitchFamily="18" charset="0"/>
            </a:endParaRPr>
          </a:p>
          <a:p>
            <a:pPr marL="360">
              <a:lnSpc>
                <a:spcPct val="100000"/>
              </a:lnSpc>
              <a:buClr>
                <a:srgbClr val="FE8637"/>
              </a:buClr>
              <a:buSzPct val="70000"/>
            </a:pPr>
            <a:endParaRPr lang="fr-FR" sz="2400" b="0" strike="noStrike" spc="-1" dirty="0">
              <a:solidFill>
                <a:srgbClr val="000000"/>
              </a:solidFill>
              <a:uFill>
                <a:solidFill>
                  <a:srgbClr val="FFFFFF"/>
                </a:solidFill>
              </a:uFill>
              <a:latin typeface="Century Schoolbook"/>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144</TotalTime>
  <Words>145</Words>
  <Application>Microsoft Office PowerPoint</Application>
  <PresentationFormat>Affichage à l'écran (4:3)</PresentationFormat>
  <Paragraphs>142</Paragraphs>
  <Slides>12</Slides>
  <Notes>0</Notes>
  <HiddenSlides>0</HiddenSlides>
  <MMClips>0</MMClips>
  <ScaleCrop>false</ScaleCrop>
  <HeadingPairs>
    <vt:vector size="4" baseType="variant">
      <vt:variant>
        <vt:lpstr>Thème</vt:lpstr>
      </vt:variant>
      <vt:variant>
        <vt:i4>2</vt:i4>
      </vt:variant>
      <vt:variant>
        <vt:lpstr>Titres des diapositives</vt:lpstr>
      </vt:variant>
      <vt:variant>
        <vt:i4>12</vt:i4>
      </vt:variant>
    </vt:vector>
  </HeadingPairs>
  <TitlesOfParts>
    <vt:vector size="14" baseType="lpstr">
      <vt:lpstr>Oriel</vt:lpstr>
      <vt:lpstr>1_Oriel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Comité de pilotage Réforme des rythmes scolaires</dc:title>
  <dc:creator>celine bourquard</dc:creator>
  <cp:lastModifiedBy>celine bourquard</cp:lastModifiedBy>
  <cp:revision>32</cp:revision>
  <dcterms:created xsi:type="dcterms:W3CDTF">2017-06-02T10:17:11Z</dcterms:created>
  <dcterms:modified xsi:type="dcterms:W3CDTF">2017-06-06T10:52:07Z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Affichage à l'écran (4:3)</vt:lpwstr>
  </property>
  <property fmtid="{D5CDD505-2E9C-101B-9397-08002B2CF9AE}" pid="9" name="ScaleCrop">
    <vt:bool>false</vt:bool>
  </property>
  <property fmtid="{D5CDD505-2E9C-101B-9397-08002B2CF9AE}" pid="10" name="ShareDoc">
    <vt:bool>false</vt:bool>
  </property>
  <property fmtid="{D5CDD505-2E9C-101B-9397-08002B2CF9AE}" pid="11" name="Slides">
    <vt:i4>12</vt:i4>
  </property>
</Properties>
</file>