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2B442B2-C630-470A-B72B-5A49B131FA87}" type="datetimeFigureOut">
              <a:rPr lang="fr-FR" smtClean="0"/>
              <a:t>05/05/2017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2B442B2-C630-470A-B72B-5A49B131FA87}" type="datetimeFigureOut">
              <a:rPr lang="fr-FR" smtClean="0"/>
              <a:t>05/05/2017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2B442B2-C630-470A-B72B-5A49B131FA87}" type="datetimeFigureOut">
              <a:rPr lang="fr-FR" smtClean="0"/>
              <a:t>05/05/2017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2B442B2-C630-470A-B72B-5A49B131FA87}" type="datetimeFigureOut">
              <a:rPr lang="fr-FR" smtClean="0"/>
              <a:t>05/05/2017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72B442B2-C630-470A-B72B-5A49B131FA87}" type="datetimeFigureOut">
              <a:rPr lang="fr-FR" smtClean="0"/>
              <a:t>05/05/2017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2B442B2-C630-470A-B72B-5A49B131FA87}" type="datetimeFigureOut">
              <a:rPr lang="fr-FR" smtClean="0"/>
              <a:t>05/05/2017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AC1B79C-66BE-40B0-B045-E0BC19AC7E0D}"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2B442B2-C630-470A-B72B-5A49B131FA87}" type="datetimeFigureOut">
              <a:rPr lang="fr-FR" smtClean="0"/>
              <a:t>05/05/2017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72B442B2-C630-470A-B72B-5A49B131FA87}" type="datetimeFigureOut">
              <a:rPr lang="fr-FR" smtClean="0"/>
              <a:t>05/05/2017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B442B2-C630-470A-B72B-5A49B131FA87}" type="datetimeFigureOut">
              <a:rPr lang="fr-FR" smtClean="0"/>
              <a:t>05/05/2017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72B442B2-C630-470A-B72B-5A49B131FA87}" type="datetimeFigureOut">
              <a:rPr lang="fr-FR" smtClean="0"/>
              <a:t>05/05/2017</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AC1B79C-66BE-40B0-B045-E0BC19AC7E0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2B442B2-C630-470A-B72B-5A49B131FA87}" type="datetimeFigureOut">
              <a:rPr lang="fr-FR" smtClean="0"/>
              <a:t>05/05/2017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AC1B79C-66BE-40B0-B045-E0BC19AC7E0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2B442B2-C630-470A-B72B-5A49B131FA87}" type="datetimeFigureOut">
              <a:rPr lang="fr-FR" smtClean="0"/>
              <a:t>05/05/2017</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AC1B79C-66BE-40B0-B045-E0BC19AC7E0D}"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Attribution des parcours éducatifs</a:t>
            </a:r>
            <a:endParaRPr lang="fr-FR" dirty="0"/>
          </a:p>
        </p:txBody>
      </p:sp>
      <p:sp>
        <p:nvSpPr>
          <p:cNvPr id="3" name="Sous-titre 2"/>
          <p:cNvSpPr>
            <a:spLocks noGrp="1"/>
          </p:cNvSpPr>
          <p:nvPr>
            <p:ph type="subTitle" idx="1"/>
          </p:nvPr>
        </p:nvSpPr>
        <p:spPr/>
        <p:txBody>
          <a:bodyPr/>
          <a:lstStyle/>
          <a:p>
            <a:r>
              <a:rPr lang="fr-FR" dirty="0" smtClean="0"/>
              <a:t>Comparatif des algorithmes décisionnels</a:t>
            </a: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88640"/>
            <a:ext cx="1438749" cy="937220"/>
          </a:xfrm>
          <a:prstGeom prst="rect">
            <a:avLst/>
          </a:prstGeom>
        </p:spPr>
      </p:pic>
    </p:spTree>
    <p:extLst>
      <p:ext uri="{BB962C8B-B14F-4D97-AF65-F5344CB8AC3E}">
        <p14:creationId xmlns:p14="http://schemas.microsoft.com/office/powerpoint/2010/main" val="2567027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6 bis</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901317707"/>
              </p:ext>
            </p:extLst>
          </p:nvPr>
        </p:nvGraphicFramePr>
        <p:xfrm>
          <a:off x="822324" y="2119625"/>
          <a:ext cx="7521578" cy="1540837"/>
        </p:xfrm>
        <a:graphic>
          <a:graphicData uri="http://schemas.openxmlformats.org/drawingml/2006/table">
            <a:tbl>
              <a:tblPr/>
              <a:tblGrid>
                <a:gridCol w="1430219"/>
                <a:gridCol w="603105"/>
                <a:gridCol w="603105"/>
                <a:gridCol w="654799"/>
                <a:gridCol w="603105"/>
                <a:gridCol w="603105"/>
                <a:gridCol w="585873"/>
                <a:gridCol w="603105"/>
                <a:gridCol w="603105"/>
                <a:gridCol w="568642"/>
                <a:gridCol w="663415"/>
              </a:tblGrid>
              <a:tr h="171204">
                <a:tc gridSpan="11">
                  <a:txBody>
                    <a:bodyPr/>
                    <a:lstStyle/>
                    <a:p>
                      <a:pPr algn="l" fontAlgn="b"/>
                      <a:r>
                        <a:rPr lang="fr-FR" sz="1000" b="1" i="0" u="none" strike="noStrike" dirty="0" smtClean="0">
                          <a:solidFill>
                            <a:srgbClr val="000000"/>
                          </a:solidFill>
                          <a:effectLst/>
                          <a:latin typeface="Calibri"/>
                        </a:rPr>
                        <a:t>A</a:t>
                      </a:r>
                      <a:r>
                        <a:rPr lang="fr-FR" sz="1000" b="1" i="0" u="none" strike="noStrike" baseline="0" dirty="0" smtClean="0">
                          <a:solidFill>
                            <a:srgbClr val="000000"/>
                          </a:solidFill>
                          <a:effectLst/>
                          <a:latin typeface="Calibri"/>
                        </a:rPr>
                        <a:t> ce stade, l’algorithme </a:t>
                      </a:r>
                      <a:r>
                        <a:rPr lang="fr-FR" sz="1000" b="1" i="0" u="none" strike="noStrike" dirty="0" smtClean="0">
                          <a:solidFill>
                            <a:srgbClr val="000000"/>
                          </a:solidFill>
                          <a:effectLst/>
                          <a:latin typeface="Calibri"/>
                        </a:rPr>
                        <a:t>peut </a:t>
                      </a:r>
                      <a:r>
                        <a:rPr lang="fr-FR" sz="1000" b="1" i="0" u="none" strike="noStrike" dirty="0">
                          <a:solidFill>
                            <a:srgbClr val="000000"/>
                          </a:solidFill>
                          <a:effectLst/>
                          <a:latin typeface="Calibri"/>
                        </a:rPr>
                        <a:t>ne pas avoir </a:t>
                      </a:r>
                      <a:r>
                        <a:rPr lang="fr-FR" sz="1000" b="1" i="0" u="none" strike="noStrike" dirty="0" smtClean="0">
                          <a:solidFill>
                            <a:srgbClr val="000000"/>
                          </a:solidFill>
                          <a:effectLst/>
                          <a:latin typeface="Calibri"/>
                        </a:rPr>
                        <a:t>réduit suffisamment </a:t>
                      </a:r>
                      <a:r>
                        <a:rPr lang="fr-FR" sz="1000" b="1" i="0" u="none" strike="noStrike" dirty="0">
                          <a:solidFill>
                            <a:srgbClr val="000000"/>
                          </a:solidFill>
                          <a:effectLst/>
                          <a:latin typeface="Calibri"/>
                        </a:rPr>
                        <a:t>l</a:t>
                      </a:r>
                      <a:r>
                        <a:rPr lang="fr-FR" sz="1000" b="1" i="0" u="none" strike="noStrike" dirty="0" smtClean="0">
                          <a:solidFill>
                            <a:srgbClr val="000000"/>
                          </a:solidFill>
                          <a:effectLst/>
                          <a:latin typeface="Calibri"/>
                        </a:rPr>
                        <a:t>es </a:t>
                      </a:r>
                      <a:r>
                        <a:rPr lang="fr-FR" sz="1000" b="1" i="0" u="none" strike="noStrike" dirty="0">
                          <a:solidFill>
                            <a:srgbClr val="000000"/>
                          </a:solidFill>
                          <a:effectLst/>
                          <a:latin typeface="Calibri"/>
                        </a:rPr>
                        <a:t>bouquets. </a:t>
                      </a:r>
                      <a:r>
                        <a:rPr lang="fr-FR" sz="1000" b="1" i="0" u="none" strike="noStrike" dirty="0" smtClean="0">
                          <a:solidFill>
                            <a:srgbClr val="000000"/>
                          </a:solidFill>
                          <a:effectLst/>
                          <a:latin typeface="Calibri"/>
                        </a:rPr>
                        <a:t>Il recalcule donc les </a:t>
                      </a:r>
                      <a:r>
                        <a:rPr lang="fr-FR" sz="1000" b="1" i="0" u="none" strike="noStrike" dirty="0">
                          <a:solidFill>
                            <a:srgbClr val="000000"/>
                          </a:solidFill>
                          <a:effectLst/>
                          <a:latin typeface="Calibri"/>
                        </a:rPr>
                        <a:t>quotas.</a:t>
                      </a: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342409">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Suchargés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1000" b="1" i="0" u="none" strike="noStrike">
                        <a:solidFill>
                          <a:srgbClr val="000000"/>
                        </a:solidFill>
                        <a:effectLst/>
                        <a:latin typeface="Calibri"/>
                      </a:endParaRP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Moins </a:t>
                      </a:r>
                      <a:br>
                        <a:rPr lang="fr-FR" sz="1000" b="1" i="0" u="none" strike="noStrike">
                          <a:solidFill>
                            <a:srgbClr val="000000"/>
                          </a:solidFill>
                          <a:effectLst/>
                          <a:latin typeface="Calibri"/>
                        </a:rPr>
                      </a:br>
                      <a:r>
                        <a:rPr lang="fr-FR" sz="1000" b="1" i="0" u="none" strike="noStrike">
                          <a:solidFill>
                            <a:srgbClr val="000000"/>
                          </a:solidFill>
                          <a:effectLst/>
                          <a:latin typeface="Calibri"/>
                        </a:rPr>
                        <a:t>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1</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---&gt;</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3</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4</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10</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7</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V</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2194595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7</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470773435"/>
              </p:ext>
            </p:extLst>
          </p:nvPr>
        </p:nvGraphicFramePr>
        <p:xfrm>
          <a:off x="822324" y="2006518"/>
          <a:ext cx="7521578" cy="1912492"/>
        </p:xfrm>
        <a:graphic>
          <a:graphicData uri="http://schemas.openxmlformats.org/drawingml/2006/table">
            <a:tbl>
              <a:tblPr/>
              <a:tblGrid>
                <a:gridCol w="293292"/>
                <a:gridCol w="1740032"/>
                <a:gridCol w="603105"/>
                <a:gridCol w="654799"/>
                <a:gridCol w="603105"/>
                <a:gridCol w="603105"/>
                <a:gridCol w="585873"/>
                <a:gridCol w="603105"/>
                <a:gridCol w="603105"/>
                <a:gridCol w="568642"/>
                <a:gridCol w="663415"/>
              </a:tblGrid>
              <a:tr h="171204">
                <a:tc gridSpan="11">
                  <a:txBody>
                    <a:bodyPr/>
                    <a:lstStyle/>
                    <a:p>
                      <a:pPr algn="l" fontAlgn="b"/>
                      <a:r>
                        <a:rPr lang="fr-FR" sz="1000" b="1" i="0" u="none" strike="noStrike" dirty="0">
                          <a:solidFill>
                            <a:srgbClr val="000000"/>
                          </a:solidFill>
                          <a:effectLst/>
                          <a:latin typeface="Calibri"/>
                        </a:rPr>
                        <a:t>7 </a:t>
                      </a:r>
                      <a:r>
                        <a:rPr lang="fr-FR" sz="1000" b="1" i="0" u="none" strike="noStrike" dirty="0" smtClean="0">
                          <a:solidFill>
                            <a:srgbClr val="000000"/>
                          </a:solidFill>
                          <a:effectLst/>
                          <a:latin typeface="Calibri"/>
                        </a:rPr>
                        <a:t>– L’algorithme entame </a:t>
                      </a:r>
                      <a:r>
                        <a:rPr lang="fr-FR" sz="1000" b="1" i="0" u="none" strike="noStrike" dirty="0">
                          <a:solidFill>
                            <a:srgbClr val="000000"/>
                          </a:solidFill>
                          <a:effectLst/>
                          <a:latin typeface="Calibri"/>
                        </a:rPr>
                        <a:t>un second délestage en respectant cette fois-ci les choix 3</a:t>
                      </a: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309880">
                <a:tc>
                  <a:txBody>
                    <a:bodyPr/>
                    <a:lstStyle/>
                    <a:p>
                      <a:pPr algn="r" fontAlgn="b"/>
                      <a:r>
                        <a:rPr lang="fr-FR" sz="1000" b="0" i="0" u="none" strike="noStrike" dirty="0">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smtClean="0">
                          <a:solidFill>
                            <a:srgbClr val="000000"/>
                          </a:solidFill>
                          <a:effectLst/>
                          <a:latin typeface="Calibri"/>
                        </a:rPr>
                        <a:t>Il isole </a:t>
                      </a:r>
                      <a:r>
                        <a:rPr lang="fr-FR" sz="1000" b="0" i="0" u="none" strike="noStrike" dirty="0">
                          <a:solidFill>
                            <a:srgbClr val="000000"/>
                          </a:solidFill>
                          <a:effectLst/>
                          <a:latin typeface="Calibri"/>
                        </a:rPr>
                        <a:t>dans le bouquet le plus chargé (bouquet 1) les élèves ayant un </a:t>
                      </a:r>
                      <a:r>
                        <a:rPr lang="fr-FR" sz="1000" b="1" i="0" u="sng" strike="noStrike" dirty="0">
                          <a:solidFill>
                            <a:srgbClr val="000000"/>
                          </a:solidFill>
                          <a:effectLst/>
                          <a:latin typeface="Calibri"/>
                        </a:rPr>
                        <a:t>choix 3</a:t>
                      </a:r>
                      <a:r>
                        <a:rPr lang="fr-FR" sz="1000" b="0" i="0" u="none" strike="noStrike" dirty="0">
                          <a:solidFill>
                            <a:srgbClr val="000000"/>
                          </a:solidFill>
                          <a:effectLst/>
                          <a:latin typeface="Calibri"/>
                        </a:rPr>
                        <a:t> correspondant au bouquet le moins chargé (bouquet 3)</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a:solidFill>
                            <a:srgbClr val="000000"/>
                          </a:solidFill>
                          <a:effectLst/>
                          <a:latin typeface="Calibri"/>
                        </a:rPr>
                        <a:t>Tant que cette liste d'élève n'est pas vide ou </a:t>
                      </a:r>
                      <a:r>
                        <a:rPr lang="fr-FR" sz="1000" b="0" i="0" u="none" strike="noStrike" dirty="0" smtClean="0">
                          <a:solidFill>
                            <a:srgbClr val="000000"/>
                          </a:solidFill>
                          <a:effectLst/>
                          <a:latin typeface="Calibri"/>
                        </a:rPr>
                        <a:t>qu’il n'a </a:t>
                      </a:r>
                      <a:r>
                        <a:rPr lang="fr-FR" sz="1000" b="0" i="0" u="none" strike="noStrike" dirty="0">
                          <a:solidFill>
                            <a:srgbClr val="000000"/>
                          </a:solidFill>
                          <a:effectLst/>
                          <a:latin typeface="Calibri"/>
                        </a:rPr>
                        <a:t>pas réduit le bouquet 1 à 15 places, </a:t>
                      </a:r>
                      <a:r>
                        <a:rPr lang="fr-FR" sz="1000" b="0" i="0" u="none" strike="noStrike" dirty="0" smtClean="0">
                          <a:solidFill>
                            <a:srgbClr val="000000"/>
                          </a:solidFill>
                          <a:effectLst/>
                          <a:latin typeface="Calibri"/>
                        </a:rPr>
                        <a:t>il choisit </a:t>
                      </a:r>
                      <a:r>
                        <a:rPr lang="fr-FR" sz="1000" b="0" i="0" u="none" strike="noStrike" dirty="0">
                          <a:solidFill>
                            <a:srgbClr val="000000"/>
                          </a:solidFill>
                          <a:effectLst/>
                          <a:latin typeface="Calibri"/>
                        </a:rPr>
                        <a:t>aléatoirement des élèves et </a:t>
                      </a:r>
                      <a:r>
                        <a:rPr lang="fr-FR" sz="1000" b="0" i="0" u="none" strike="noStrike" dirty="0" smtClean="0">
                          <a:solidFill>
                            <a:srgbClr val="000000"/>
                          </a:solidFill>
                          <a:effectLst/>
                          <a:latin typeface="Calibri"/>
                        </a:rPr>
                        <a:t>les </a:t>
                      </a:r>
                      <a:r>
                        <a:rPr lang="fr-FR" sz="1000" b="0" i="0" u="none" strike="noStrike" dirty="0">
                          <a:solidFill>
                            <a:srgbClr val="000000"/>
                          </a:solidFill>
                          <a:effectLst/>
                          <a:latin typeface="Calibri"/>
                        </a:rPr>
                        <a:t>déplace</a:t>
                      </a:r>
                      <a:r>
                        <a:rPr lang="fr-FR" sz="1000" b="0" i="0" u="none" strike="noStrike" dirty="0" smtClean="0">
                          <a:solidFill>
                            <a:srgbClr val="000000"/>
                          </a:solidFill>
                          <a:effectLst/>
                          <a:latin typeface="Calibri"/>
                        </a:rPr>
                        <a:t>.</a:t>
                      </a:r>
                    </a:p>
                    <a:p>
                      <a:pPr algn="l" fontAlgn="b"/>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a:solidFill>
                            <a:srgbClr val="000000"/>
                          </a:solidFill>
                          <a:effectLst/>
                          <a:latin typeface="Calibri"/>
                        </a:rPr>
                        <a:t>S'il n'y a plus de place dans le premier bouquet le moins chargé (bouquet 3), </a:t>
                      </a:r>
                      <a:r>
                        <a:rPr lang="fr-FR" sz="1000" b="0" i="0" u="none" strike="noStrike" dirty="0" smtClean="0">
                          <a:solidFill>
                            <a:srgbClr val="000000"/>
                          </a:solidFill>
                          <a:effectLst/>
                          <a:latin typeface="Calibri"/>
                        </a:rPr>
                        <a:t>l’algorithme continu </a:t>
                      </a:r>
                      <a:r>
                        <a:rPr lang="fr-FR" sz="1000" b="0" i="0" u="none" strike="noStrike" dirty="0">
                          <a:solidFill>
                            <a:srgbClr val="000000"/>
                          </a:solidFill>
                          <a:effectLst/>
                          <a:latin typeface="Calibri"/>
                        </a:rPr>
                        <a:t>sur le moins chargé suivant  (bouquet 10) et ainsi de suite</a:t>
                      </a:r>
                      <a:r>
                        <a:rPr lang="fr-FR" sz="1000" b="0" i="0" u="none" strike="noStrike" dirty="0" smtClean="0">
                          <a:solidFill>
                            <a:srgbClr val="000000"/>
                          </a:solidFill>
                          <a:effectLst/>
                          <a:latin typeface="Calibri"/>
                        </a:rPr>
                        <a:t>,</a:t>
                      </a:r>
                    </a:p>
                    <a:p>
                      <a:pPr algn="l" fontAlgn="b"/>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smtClean="0">
                          <a:solidFill>
                            <a:srgbClr val="000000"/>
                          </a:solidFill>
                          <a:effectLst/>
                          <a:latin typeface="Calibri"/>
                        </a:rPr>
                        <a:t>Il </a:t>
                      </a:r>
                      <a:r>
                        <a:rPr lang="fr-FR" sz="1000" b="0" i="0" u="none" strike="noStrike" dirty="0">
                          <a:solidFill>
                            <a:srgbClr val="000000"/>
                          </a:solidFill>
                          <a:effectLst/>
                          <a:latin typeface="Calibri"/>
                        </a:rPr>
                        <a:t>ne </a:t>
                      </a:r>
                      <a:r>
                        <a:rPr lang="fr-FR" sz="1000" b="0" i="0" u="none" strike="noStrike" dirty="0" smtClean="0">
                          <a:solidFill>
                            <a:srgbClr val="000000"/>
                          </a:solidFill>
                          <a:effectLst/>
                          <a:latin typeface="Calibri"/>
                        </a:rPr>
                        <a:t>s'arrête </a:t>
                      </a:r>
                      <a:r>
                        <a:rPr lang="fr-FR" sz="1000" b="0" i="0" u="none" strike="noStrike" dirty="0">
                          <a:solidFill>
                            <a:srgbClr val="000000"/>
                          </a:solidFill>
                          <a:effectLst/>
                          <a:latin typeface="Calibri"/>
                        </a:rPr>
                        <a:t>que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ajusté le bouquet surchargé aux 15 place limites ou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fait le tour complet des moins 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6">
                  <a:txBody>
                    <a:bodyPr/>
                    <a:lstStyle/>
                    <a:p>
                      <a:pPr algn="l" fontAlgn="b"/>
                      <a:r>
                        <a:rPr lang="fr-FR" sz="1000" b="0" i="0" u="none" strike="noStrike" dirty="0" smtClean="0">
                          <a:solidFill>
                            <a:srgbClr val="000000"/>
                          </a:solidFill>
                          <a:effectLst/>
                          <a:latin typeface="Calibri"/>
                        </a:rPr>
                        <a:t>L’algorithme </a:t>
                      </a:r>
                      <a:r>
                        <a:rPr lang="fr-FR" sz="1000" b="0" i="0" u="none" strike="noStrike" dirty="0">
                          <a:solidFill>
                            <a:srgbClr val="000000"/>
                          </a:solidFill>
                          <a:effectLst/>
                          <a:latin typeface="Calibri"/>
                        </a:rPr>
                        <a:t>réalise </a:t>
                      </a:r>
                      <a:r>
                        <a:rPr lang="fr-FR" sz="1000" b="0" i="0" u="none" strike="noStrike" dirty="0" smtClean="0">
                          <a:solidFill>
                            <a:srgbClr val="000000"/>
                          </a:solidFill>
                          <a:effectLst/>
                          <a:latin typeface="Calibri"/>
                        </a:rPr>
                        <a:t>ainsi ce </a:t>
                      </a:r>
                      <a:r>
                        <a:rPr lang="fr-FR" sz="1000" b="0" i="0" u="none" strike="noStrike" dirty="0">
                          <a:solidFill>
                            <a:srgbClr val="000000"/>
                          </a:solidFill>
                          <a:effectLst/>
                          <a:latin typeface="Calibri"/>
                        </a:rPr>
                        <a:t>traitement sur tous les bouquets surchargés.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3741379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7 bis</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691353241"/>
              </p:ext>
            </p:extLst>
          </p:nvPr>
        </p:nvGraphicFramePr>
        <p:xfrm>
          <a:off x="822324" y="2119625"/>
          <a:ext cx="7521578" cy="1540837"/>
        </p:xfrm>
        <a:graphic>
          <a:graphicData uri="http://schemas.openxmlformats.org/drawingml/2006/table">
            <a:tbl>
              <a:tblPr/>
              <a:tblGrid>
                <a:gridCol w="1430219"/>
                <a:gridCol w="603105"/>
                <a:gridCol w="603105"/>
                <a:gridCol w="654799"/>
                <a:gridCol w="603105"/>
                <a:gridCol w="603105"/>
                <a:gridCol w="585873"/>
                <a:gridCol w="603105"/>
                <a:gridCol w="603105"/>
                <a:gridCol w="568642"/>
                <a:gridCol w="663415"/>
              </a:tblGrid>
              <a:tr h="171204">
                <a:tc gridSpan="11">
                  <a:txBody>
                    <a:bodyPr/>
                    <a:lstStyle/>
                    <a:p>
                      <a:pPr algn="l" fontAlgn="b"/>
                      <a:r>
                        <a:rPr lang="fr-FR" sz="1000" b="1" i="0" u="none" strike="noStrike" dirty="0" smtClean="0">
                          <a:solidFill>
                            <a:srgbClr val="000000"/>
                          </a:solidFill>
                          <a:effectLst/>
                          <a:latin typeface="Calibri"/>
                        </a:rPr>
                        <a:t>Une fois de plus</a:t>
                      </a:r>
                      <a:r>
                        <a:rPr lang="fr-FR" sz="1000" b="1" i="0" u="none" strike="noStrike" baseline="0" dirty="0" smtClean="0">
                          <a:solidFill>
                            <a:srgbClr val="000000"/>
                          </a:solidFill>
                          <a:effectLst/>
                          <a:latin typeface="Calibri"/>
                        </a:rPr>
                        <a:t>, l’algorithme </a:t>
                      </a:r>
                      <a:r>
                        <a:rPr lang="fr-FR" sz="1000" b="1" i="0" u="none" strike="noStrike" dirty="0" smtClean="0">
                          <a:solidFill>
                            <a:srgbClr val="000000"/>
                          </a:solidFill>
                          <a:effectLst/>
                          <a:latin typeface="Calibri"/>
                        </a:rPr>
                        <a:t>peut ne pas avoir réduit suffisamment les bouquets. Il recalcule donc les quotas.</a:t>
                      </a:r>
                      <a:endParaRPr lang="fr-FR" sz="1000" b="1" i="0" u="none" strike="noStrike" dirty="0">
                        <a:solidFill>
                          <a:srgbClr val="000000"/>
                        </a:solidFill>
                        <a:effectLst/>
                        <a:latin typeface="Calibri"/>
                      </a:endParaRP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342409">
                <a:tc>
                  <a:txBody>
                    <a:bodyPr/>
                    <a:lstStyle/>
                    <a:p>
                      <a:pPr algn="l" fontAlgn="b"/>
                      <a:endParaRPr lang="fr-FR" sz="1000" b="1" i="0" u="none" strike="noStrike" dirty="0">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Suchargés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1000" b="1" i="0" u="none" strike="noStrike">
                        <a:solidFill>
                          <a:srgbClr val="000000"/>
                        </a:solidFill>
                        <a:effectLst/>
                        <a:latin typeface="Calibri"/>
                      </a:endParaRP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Moins </a:t>
                      </a:r>
                      <a:br>
                        <a:rPr lang="fr-FR" sz="1000" b="1" i="0" u="none" strike="noStrike">
                          <a:solidFill>
                            <a:srgbClr val="000000"/>
                          </a:solidFill>
                          <a:effectLst/>
                          <a:latin typeface="Calibri"/>
                        </a:rPr>
                      </a:br>
                      <a:r>
                        <a:rPr lang="fr-FR" sz="1000" b="1" i="0" u="none" strike="noStrike">
                          <a:solidFill>
                            <a:srgbClr val="000000"/>
                          </a:solidFill>
                          <a:effectLst/>
                          <a:latin typeface="Calibri"/>
                        </a:rPr>
                        <a:t>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1</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---&gt;</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3</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V</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1"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76883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8</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604263767"/>
              </p:ext>
            </p:extLst>
          </p:nvPr>
        </p:nvGraphicFramePr>
        <p:xfrm>
          <a:off x="822324" y="2163198"/>
          <a:ext cx="7521578" cy="1588888"/>
        </p:xfrm>
        <a:graphic>
          <a:graphicData uri="http://schemas.openxmlformats.org/drawingml/2006/table">
            <a:tbl>
              <a:tblPr/>
              <a:tblGrid>
                <a:gridCol w="365300"/>
                <a:gridCol w="1668024"/>
                <a:gridCol w="603105"/>
                <a:gridCol w="654799"/>
                <a:gridCol w="603105"/>
                <a:gridCol w="603105"/>
                <a:gridCol w="585873"/>
                <a:gridCol w="603105"/>
                <a:gridCol w="603105"/>
                <a:gridCol w="568642"/>
                <a:gridCol w="663415"/>
              </a:tblGrid>
              <a:tr h="309880">
                <a:tc gridSpan="11">
                  <a:txBody>
                    <a:bodyPr/>
                    <a:lstStyle/>
                    <a:p>
                      <a:pPr algn="l" fontAlgn="b"/>
                      <a:r>
                        <a:rPr lang="fr-FR" sz="1000" b="1" i="0" u="none" strike="noStrike" dirty="0">
                          <a:solidFill>
                            <a:srgbClr val="000000"/>
                          </a:solidFill>
                          <a:effectLst/>
                          <a:latin typeface="Calibri"/>
                        </a:rPr>
                        <a:t>8 </a:t>
                      </a:r>
                      <a:r>
                        <a:rPr lang="fr-FR" sz="1000" b="1" i="0" u="none" strike="noStrike" dirty="0" smtClean="0">
                          <a:solidFill>
                            <a:srgbClr val="000000"/>
                          </a:solidFill>
                          <a:effectLst/>
                          <a:latin typeface="Calibri"/>
                        </a:rPr>
                        <a:t>– L’algorithme </a:t>
                      </a:r>
                      <a:r>
                        <a:rPr lang="fr-FR" sz="1000" b="1" i="0" u="none" strike="noStrike" dirty="0">
                          <a:solidFill>
                            <a:srgbClr val="000000"/>
                          </a:solidFill>
                          <a:effectLst/>
                          <a:latin typeface="Calibri"/>
                        </a:rPr>
                        <a:t>réalise un troisième et dernier délestage, les choix 2 et 3 ne </a:t>
                      </a:r>
                      <a:r>
                        <a:rPr lang="fr-FR" sz="1000" b="1" i="0" u="none" strike="noStrike" dirty="0" smtClean="0">
                          <a:solidFill>
                            <a:srgbClr val="000000"/>
                          </a:solidFill>
                          <a:effectLst/>
                          <a:latin typeface="Calibri"/>
                        </a:rPr>
                        <a:t>l'aident </a:t>
                      </a:r>
                      <a:r>
                        <a:rPr lang="fr-FR" sz="1000" b="1" i="0" u="none" strike="noStrike" dirty="0">
                          <a:solidFill>
                            <a:srgbClr val="000000"/>
                          </a:solidFill>
                          <a:effectLst/>
                          <a:latin typeface="Calibri"/>
                        </a:rPr>
                        <a:t>plus, </a:t>
                      </a:r>
                      <a:r>
                        <a:rPr lang="fr-FR" sz="1000" b="1" i="0" u="none" strike="noStrike" dirty="0" smtClean="0">
                          <a:solidFill>
                            <a:srgbClr val="000000"/>
                          </a:solidFill>
                          <a:effectLst/>
                          <a:latin typeface="Calibri"/>
                        </a:rPr>
                        <a:t>il </a:t>
                      </a:r>
                      <a:r>
                        <a:rPr lang="fr-FR" sz="1000" b="1" i="0" u="none" strike="noStrike" dirty="0">
                          <a:solidFill>
                            <a:srgbClr val="000000"/>
                          </a:solidFill>
                          <a:effectLst/>
                          <a:latin typeface="Calibri"/>
                        </a:rPr>
                        <a:t>déleste les plus chargé vers les moins chargés de manière aléatoire</a:t>
                      </a: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r" fontAlgn="b"/>
                      <a:r>
                        <a:rPr lang="fr-FR" sz="1000" b="0" i="0" u="none" strike="noStrike" dirty="0">
                          <a:solidFill>
                            <a:srgbClr val="000000"/>
                          </a:solidFill>
                          <a:effectLst/>
                          <a:latin typeface="Calibri"/>
                        </a:rPr>
                        <a:t>-</a:t>
                      </a:r>
                    </a:p>
                  </a:txBody>
                  <a:tcPr marL="8560" marR="8560" marT="8560" marB="0">
                    <a:lnL>
                      <a:noFill/>
                    </a:lnL>
                    <a:lnR>
                      <a:noFill/>
                    </a:lnR>
                    <a:lnT>
                      <a:noFill/>
                    </a:lnT>
                    <a:lnB>
                      <a:noFill/>
                    </a:lnB>
                  </a:tcPr>
                </a:tc>
                <a:tc gridSpan="9">
                  <a:txBody>
                    <a:bodyPr/>
                    <a:lstStyle/>
                    <a:p>
                      <a:pPr algn="l" fontAlgn="b"/>
                      <a:r>
                        <a:rPr lang="fr-FR" sz="1000" b="0" i="0" u="none" strike="noStrike" dirty="0" smtClean="0">
                          <a:solidFill>
                            <a:srgbClr val="000000"/>
                          </a:solidFill>
                          <a:effectLst/>
                          <a:latin typeface="Calibri"/>
                        </a:rPr>
                        <a:t>L’algorithme </a:t>
                      </a:r>
                      <a:r>
                        <a:rPr lang="fr-FR" sz="1000" b="0" i="0" u="none" strike="noStrike" dirty="0">
                          <a:solidFill>
                            <a:srgbClr val="000000"/>
                          </a:solidFill>
                          <a:effectLst/>
                          <a:latin typeface="Calibri"/>
                        </a:rPr>
                        <a:t>déplace aléatoirement les élèves du bouquet le plus chargé vers le bouquet le moins </a:t>
                      </a:r>
                      <a:r>
                        <a:rPr lang="fr-FR" sz="1000" b="0" i="0" u="none" strike="noStrike" dirty="0" smtClean="0">
                          <a:solidFill>
                            <a:srgbClr val="000000"/>
                          </a:solidFill>
                          <a:effectLst/>
                          <a:latin typeface="Calibri"/>
                        </a:rPr>
                        <a:t>chargé</a:t>
                      </a:r>
                    </a:p>
                    <a:p>
                      <a:pPr algn="l" fontAlgn="b"/>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309880">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a:solidFill>
                            <a:srgbClr val="000000"/>
                          </a:solidFill>
                          <a:effectLst/>
                          <a:latin typeface="Calibri"/>
                        </a:rPr>
                        <a:t>S'il n'y a plus de place dans le premier bouquet le moins chargé, </a:t>
                      </a:r>
                      <a:r>
                        <a:rPr lang="fr-FR" sz="1000" b="0" i="0" u="none" strike="noStrike" dirty="0" smtClean="0">
                          <a:solidFill>
                            <a:srgbClr val="000000"/>
                          </a:solidFill>
                          <a:effectLst/>
                          <a:latin typeface="Calibri"/>
                        </a:rPr>
                        <a:t>il continu </a:t>
                      </a:r>
                      <a:r>
                        <a:rPr lang="fr-FR" sz="1000" b="0" i="0" u="none" strike="noStrike" dirty="0">
                          <a:solidFill>
                            <a:srgbClr val="000000"/>
                          </a:solidFill>
                          <a:effectLst/>
                          <a:latin typeface="Calibri"/>
                        </a:rPr>
                        <a:t>sur le moins chargé suivant  et ainsi de suite,</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10">
                  <a:txBody>
                    <a:bodyPr/>
                    <a:lstStyle/>
                    <a:p>
                      <a:pPr algn="l" fontAlgn="b"/>
                      <a:r>
                        <a:rPr lang="fr-FR" sz="1000" b="0" i="0" u="none" strike="noStrike" dirty="0" smtClean="0">
                          <a:solidFill>
                            <a:srgbClr val="000000"/>
                          </a:solidFill>
                          <a:effectLst/>
                          <a:latin typeface="Calibri"/>
                        </a:rPr>
                        <a:t>L’algorithme </a:t>
                      </a:r>
                      <a:r>
                        <a:rPr lang="fr-FR" sz="1000" b="0" i="0" u="none" strike="noStrike" dirty="0">
                          <a:solidFill>
                            <a:srgbClr val="000000"/>
                          </a:solidFill>
                          <a:effectLst/>
                          <a:latin typeface="Calibri"/>
                        </a:rPr>
                        <a:t>ne </a:t>
                      </a:r>
                      <a:r>
                        <a:rPr lang="fr-FR" sz="1000" b="0" i="0" u="none" strike="noStrike" dirty="0" smtClean="0">
                          <a:solidFill>
                            <a:srgbClr val="000000"/>
                          </a:solidFill>
                          <a:effectLst/>
                          <a:latin typeface="Calibri"/>
                        </a:rPr>
                        <a:t>s'arrête </a:t>
                      </a:r>
                      <a:r>
                        <a:rPr lang="fr-FR" sz="1000" b="0" i="0" u="none" strike="noStrike" dirty="0">
                          <a:solidFill>
                            <a:srgbClr val="000000"/>
                          </a:solidFill>
                          <a:effectLst/>
                          <a:latin typeface="Calibri"/>
                        </a:rPr>
                        <a:t>que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ajusté le bouquet surchargé aux 15 place limites ou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fait le tour complet des moins 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r" fontAlgn="b"/>
                      <a:r>
                        <a:rPr lang="fr-FR" sz="1000" b="0" i="0" u="none" strike="noStrike">
                          <a:solidFill>
                            <a:srgbClr val="000000"/>
                          </a:solidFill>
                          <a:effectLst/>
                          <a:latin typeface="Calibri"/>
                        </a:rPr>
                        <a:t>-</a:t>
                      </a:r>
                    </a:p>
                  </a:txBody>
                  <a:tcPr marL="8560" marR="8560" marT="8560" marB="0">
                    <a:lnL>
                      <a:noFill/>
                    </a:lnL>
                    <a:lnR>
                      <a:noFill/>
                    </a:lnR>
                    <a:lnT>
                      <a:noFill/>
                    </a:lnT>
                    <a:lnB>
                      <a:noFill/>
                    </a:lnB>
                  </a:tcPr>
                </a:tc>
                <a:tc gridSpan="6">
                  <a:txBody>
                    <a:bodyPr/>
                    <a:lstStyle/>
                    <a:p>
                      <a:pPr algn="l" fontAlgn="b"/>
                      <a:r>
                        <a:rPr lang="fr-FR" sz="1000" b="0" i="0" u="none" strike="noStrike" dirty="0" smtClean="0">
                          <a:solidFill>
                            <a:srgbClr val="000000"/>
                          </a:solidFill>
                          <a:effectLst/>
                          <a:latin typeface="Calibri"/>
                        </a:rPr>
                        <a:t>Il </a:t>
                      </a:r>
                      <a:r>
                        <a:rPr lang="fr-FR" sz="1000" b="0" i="0" u="none" strike="noStrike" dirty="0">
                          <a:solidFill>
                            <a:srgbClr val="000000"/>
                          </a:solidFill>
                          <a:effectLst/>
                          <a:latin typeface="Calibri"/>
                        </a:rPr>
                        <a:t>réalise ce traitement sur tous les bouquets surchargés.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8895151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9</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01838954"/>
              </p:ext>
            </p:extLst>
          </p:nvPr>
        </p:nvGraphicFramePr>
        <p:xfrm>
          <a:off x="822325" y="2804442"/>
          <a:ext cx="7521575" cy="171204"/>
        </p:xfrm>
        <a:graphic>
          <a:graphicData uri="http://schemas.openxmlformats.org/drawingml/2006/table">
            <a:tbl>
              <a:tblPr/>
              <a:tblGrid>
                <a:gridCol w="7521575"/>
              </a:tblGrid>
              <a:tr h="171204">
                <a:tc>
                  <a:txBody>
                    <a:bodyPr/>
                    <a:lstStyle/>
                    <a:p>
                      <a:pPr algn="l" fontAlgn="b"/>
                      <a:r>
                        <a:rPr lang="fr-FR" sz="1000" b="1" i="0" u="none" strike="noStrike" dirty="0">
                          <a:solidFill>
                            <a:srgbClr val="000000"/>
                          </a:solidFill>
                          <a:effectLst/>
                          <a:latin typeface="Calibri"/>
                        </a:rPr>
                        <a:t>9 </a:t>
                      </a:r>
                      <a:r>
                        <a:rPr lang="fr-FR" sz="1000" b="1" i="0" u="none" strike="noStrike" dirty="0" smtClean="0">
                          <a:solidFill>
                            <a:srgbClr val="000000"/>
                          </a:solidFill>
                          <a:effectLst/>
                          <a:latin typeface="Calibri"/>
                        </a:rPr>
                        <a:t>– Fin, l’algorithme retranscrit </a:t>
                      </a:r>
                      <a:r>
                        <a:rPr lang="fr-FR" sz="1000" b="1" i="0" u="none" strike="noStrike" dirty="0">
                          <a:solidFill>
                            <a:srgbClr val="000000"/>
                          </a:solidFill>
                          <a:effectLst/>
                          <a:latin typeface="Calibri"/>
                        </a:rPr>
                        <a:t>les attributions dans </a:t>
                      </a:r>
                      <a:r>
                        <a:rPr lang="fr-FR" sz="1000" b="1" i="0" u="none" strike="noStrike" dirty="0" smtClean="0">
                          <a:solidFill>
                            <a:srgbClr val="000000"/>
                          </a:solidFill>
                          <a:effectLst/>
                          <a:latin typeface="Calibri"/>
                        </a:rPr>
                        <a:t>le tableau Excel de restitution</a:t>
                      </a:r>
                      <a:endParaRPr lang="fr-FR" sz="1000" b="1" i="0" u="none" strike="noStrike" dirty="0">
                        <a:solidFill>
                          <a:srgbClr val="000000"/>
                        </a:solidFill>
                        <a:effectLst/>
                        <a:latin typeface="Calibri"/>
                      </a:endParaRPr>
                    </a:p>
                  </a:txBody>
                  <a:tcPr marL="8560" marR="8560" marT="8560" marB="0" anchor="b">
                    <a:lnL>
                      <a:noFill/>
                    </a:lnL>
                    <a:lnR>
                      <a:noFill/>
                    </a:lnR>
                    <a:lnT>
                      <a:noFill/>
                    </a:lnT>
                    <a:lnB>
                      <a:noFill/>
                    </a:lnB>
                    <a:solidFill>
                      <a:srgbClr val="D9D9D9"/>
                    </a:solidFill>
                  </a:tcPr>
                </a:tc>
              </a:tr>
            </a:tbl>
          </a:graphicData>
        </a:graphic>
      </p:graphicFrame>
    </p:spTree>
    <p:extLst>
      <p:ext uri="{BB962C8B-B14F-4D97-AF65-F5344CB8AC3E}">
        <p14:creationId xmlns:p14="http://schemas.microsoft.com/office/powerpoint/2010/main" val="35700305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Nouvel Algorithme : parité fille / Garçon</a:t>
            </a:r>
            <a:endParaRPr lang="fr-FR" dirty="0"/>
          </a:p>
        </p:txBody>
      </p:sp>
      <p:sp>
        <p:nvSpPr>
          <p:cNvPr id="3" name="Espace réservé du contenu 2"/>
          <p:cNvSpPr>
            <a:spLocks noGrp="1"/>
          </p:cNvSpPr>
          <p:nvPr>
            <p:ph idx="1"/>
          </p:nvPr>
        </p:nvSpPr>
        <p:spPr/>
        <p:txBody>
          <a:bodyPr>
            <a:normAutofit/>
          </a:bodyPr>
          <a:lstStyle/>
          <a:p>
            <a:pPr>
              <a:buFontTx/>
              <a:buChar char="-"/>
            </a:pPr>
            <a:r>
              <a:rPr lang="fr-FR" dirty="0" smtClean="0"/>
              <a:t>Un nouvel algorithme a été demandé, respectant au mieux la parité fille / garçon</a:t>
            </a:r>
          </a:p>
          <a:p>
            <a:pPr>
              <a:buFontTx/>
              <a:buChar char="-"/>
            </a:pPr>
            <a:r>
              <a:rPr lang="fr-FR" dirty="0" smtClean="0"/>
              <a:t>Plusieurs point sont à prendre en compte :</a:t>
            </a:r>
          </a:p>
          <a:p>
            <a:pPr lvl="1"/>
            <a:r>
              <a:rPr lang="fr-FR" dirty="0" smtClean="0"/>
              <a:t>il est nécessaire de trancher quel aspect du classement sera prioritaire : le choix ou la parité. Dans notre cas ce sera la parité (respect de la commande).</a:t>
            </a:r>
          </a:p>
          <a:p>
            <a:pPr lvl="1"/>
            <a:endParaRPr lang="fr-FR" dirty="0" smtClean="0"/>
          </a:p>
          <a:p>
            <a:pPr lvl="1"/>
            <a:r>
              <a:rPr lang="fr-FR" dirty="0" smtClean="0"/>
              <a:t>La répartition filles/garçons du groupe à répartir peut être inégale avant même le traitement (forte majorité de filles, forte majorité de garçons) rendant le respect de la parité peu probant car difficilement réalisable.</a:t>
            </a:r>
          </a:p>
          <a:p>
            <a:pPr lvl="1"/>
            <a:endParaRPr lang="fr-FR" dirty="0" smtClean="0"/>
          </a:p>
          <a:p>
            <a:pPr lvl="1"/>
            <a:r>
              <a:rPr lang="fr-FR" dirty="0" smtClean="0"/>
              <a:t>Certaines activités attirent naturellement plus de filles que de garçons (ou inversement) rendant « équité fille / garçon » et « respect des choix » encore moins compatibles.</a:t>
            </a:r>
          </a:p>
          <a:p>
            <a:pPr>
              <a:buFontTx/>
              <a:buChar char="-"/>
            </a:pPr>
            <a:endParaRPr lang="fr-FR" dirty="0"/>
          </a:p>
        </p:txBody>
      </p:sp>
    </p:spTree>
    <p:extLst>
      <p:ext uri="{BB962C8B-B14F-4D97-AF65-F5344CB8AC3E}">
        <p14:creationId xmlns:p14="http://schemas.microsoft.com/office/powerpoint/2010/main" val="585123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Préparation du traitement</a:t>
            </a:r>
            <a:endParaRPr lang="fr-FR" dirty="0"/>
          </a:p>
        </p:txBody>
      </p:sp>
      <p:sp>
        <p:nvSpPr>
          <p:cNvPr id="3" name="Espace réservé du contenu 2"/>
          <p:cNvSpPr>
            <a:spLocks noGrp="1"/>
          </p:cNvSpPr>
          <p:nvPr>
            <p:ph idx="1"/>
          </p:nvPr>
        </p:nvSpPr>
        <p:spPr/>
        <p:txBody>
          <a:bodyPr>
            <a:normAutofit lnSpcReduction="10000"/>
          </a:bodyPr>
          <a:lstStyle/>
          <a:p>
            <a:pPr>
              <a:buFontTx/>
              <a:buChar char="-"/>
            </a:pPr>
            <a:r>
              <a:rPr lang="fr-FR" dirty="0" smtClean="0"/>
              <a:t>J’établi dans mon échantillon à traiter quel sexe est majoritaire. </a:t>
            </a:r>
            <a:endParaRPr lang="fr-FR" dirty="0"/>
          </a:p>
          <a:p>
            <a:pPr marL="0" lvl="1" indent="-169164"/>
            <a:r>
              <a:rPr lang="fr-FR" dirty="0" smtClean="0"/>
              <a:t>Plus de filles ou plus de garçons ?</a:t>
            </a:r>
          </a:p>
          <a:p>
            <a:pPr>
              <a:buFontTx/>
              <a:buChar char="-"/>
            </a:pPr>
            <a:r>
              <a:rPr lang="fr-FR" dirty="0" smtClean="0"/>
              <a:t>Selon le nombre de places disponibles par bouquet :</a:t>
            </a:r>
          </a:p>
          <a:p>
            <a:pPr lvl="1"/>
            <a:r>
              <a:rPr lang="fr-FR" dirty="0" smtClean="0"/>
              <a:t>Si le nombre est pair (ex: 10 places), je défini qu’il me faudra 5 filles, 5 garçons</a:t>
            </a:r>
          </a:p>
          <a:p>
            <a:pPr lvl="1"/>
            <a:r>
              <a:rPr lang="fr-FR" dirty="0" smtClean="0"/>
              <a:t>Si le nombre est impair (ex: 11 places), je défini que le groupe majoritaire calculé précédemment obtiendra une place de plus. Ici, si les filles de l’échantillon étaient majoritaire, il me faudrait 5 garçons et 6 filles pour ce bouquet.</a:t>
            </a:r>
          </a:p>
          <a:p>
            <a:pPr>
              <a:buFontTx/>
              <a:buChar char="-"/>
            </a:pPr>
            <a:r>
              <a:rPr lang="fr-FR" dirty="0" smtClean="0"/>
              <a:t>Un offset a été programmé pour pouvoir modifier manuellement ce que nous entendons par l’équité au sein d’un bouquet.</a:t>
            </a:r>
          </a:p>
          <a:p>
            <a:pPr lvl="1"/>
            <a:r>
              <a:rPr lang="fr-FR" dirty="0" smtClean="0"/>
              <a:t>Ex : bouquet de 11 places, majorité de fille</a:t>
            </a:r>
          </a:p>
          <a:p>
            <a:pPr lvl="1"/>
            <a:r>
              <a:rPr lang="fr-FR" dirty="0" smtClean="0"/>
              <a:t>Répartition théorique : 5 garçons / 6 filles si </a:t>
            </a:r>
            <a:r>
              <a:rPr lang="fr-FR" b="1" dirty="0" smtClean="0"/>
              <a:t>l’offset est à 0</a:t>
            </a:r>
          </a:p>
          <a:p>
            <a:pPr lvl="1"/>
            <a:r>
              <a:rPr lang="fr-FR" dirty="0" smtClean="0"/>
              <a:t>Répartition forcée : 4 garçons / 7 filles si </a:t>
            </a:r>
            <a:r>
              <a:rPr lang="fr-FR" b="1" dirty="0" smtClean="0"/>
              <a:t>l’offset est à 1</a:t>
            </a:r>
          </a:p>
          <a:p>
            <a:pPr lvl="1"/>
            <a:r>
              <a:rPr lang="fr-FR" dirty="0" err="1"/>
              <a:t>e</a:t>
            </a:r>
            <a:r>
              <a:rPr lang="fr-FR" dirty="0" err="1" smtClean="0"/>
              <a:t>tc</a:t>
            </a:r>
            <a:r>
              <a:rPr lang="fr-FR" dirty="0" smtClean="0"/>
              <a:t> …</a:t>
            </a:r>
          </a:p>
          <a:p>
            <a:pPr lvl="1">
              <a:buFontTx/>
              <a:buChar char="-"/>
            </a:pPr>
            <a:endParaRPr lang="fr-FR" dirty="0" smtClean="0"/>
          </a:p>
          <a:p>
            <a:endParaRPr lang="fr-FR" dirty="0"/>
          </a:p>
        </p:txBody>
      </p:sp>
    </p:spTree>
    <p:extLst>
      <p:ext uri="{BB962C8B-B14F-4D97-AF65-F5344CB8AC3E}">
        <p14:creationId xmlns:p14="http://schemas.microsoft.com/office/powerpoint/2010/main" val="1335973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ASTUCE DE l’</a:t>
            </a:r>
            <a:r>
              <a:rPr lang="fr-FR" dirty="0" err="1" smtClean="0"/>
              <a:t>algorthme</a:t>
            </a:r>
            <a:endParaRPr lang="fr-FR" dirty="0"/>
          </a:p>
        </p:txBody>
      </p:sp>
      <p:sp>
        <p:nvSpPr>
          <p:cNvPr id="3" name="Espace réservé du contenu 2"/>
          <p:cNvSpPr>
            <a:spLocks noGrp="1"/>
          </p:cNvSpPr>
          <p:nvPr>
            <p:ph idx="1"/>
          </p:nvPr>
        </p:nvSpPr>
        <p:spPr/>
        <p:txBody>
          <a:bodyPr/>
          <a:lstStyle/>
          <a:p>
            <a:r>
              <a:rPr lang="fr-FR" dirty="0" smtClean="0"/>
              <a:t>Le nouvel algorithme s’appuie sur la programmation du premier.</a:t>
            </a:r>
          </a:p>
          <a:p>
            <a:r>
              <a:rPr lang="fr-FR" dirty="0" smtClean="0"/>
              <a:t>Mais si le premier algorithme devait traiter 13 bouquets, le deuxième (de manière transparente) en traite désormais 26. </a:t>
            </a:r>
          </a:p>
          <a:p>
            <a:r>
              <a:rPr lang="fr-FR" dirty="0" smtClean="0"/>
              <a:t>Chaque bouquet est divisé en 2, selon qu’il s’agisse de la partie « fille » ou de la partie « garçon »</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880837349"/>
              </p:ext>
            </p:extLst>
          </p:nvPr>
        </p:nvGraphicFramePr>
        <p:xfrm>
          <a:off x="1619672" y="2708920"/>
          <a:ext cx="5184576" cy="2095500"/>
        </p:xfrm>
        <a:graphic>
          <a:graphicData uri="http://schemas.openxmlformats.org/drawingml/2006/table">
            <a:tbl>
              <a:tblPr>
                <a:tableStyleId>{5C22544A-7EE6-4342-B048-85BDC9FD1C3A}</a:tableStyleId>
              </a:tblPr>
              <a:tblGrid>
                <a:gridCol w="761525"/>
                <a:gridCol w="761525"/>
                <a:gridCol w="761525"/>
                <a:gridCol w="761525"/>
                <a:gridCol w="1418396"/>
                <a:gridCol w="720080"/>
              </a:tblGrid>
              <a:tr h="190500">
                <a:tc>
                  <a:txBody>
                    <a:bodyPr/>
                    <a:lstStyle/>
                    <a:p>
                      <a:pPr algn="l" fontAlgn="b"/>
                      <a:r>
                        <a:rPr lang="fr-FR" sz="1100" u="none" strike="noStrike" dirty="0">
                          <a:effectLst/>
                        </a:rPr>
                        <a:t>Bouquet 1</a:t>
                      </a:r>
                      <a:endParaRPr lang="fr-FR" sz="1100" b="0"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12 places</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Bouquet 1</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1 </a:t>
                      </a:r>
                      <a:r>
                        <a:rPr lang="fr-FR" sz="1100" b="1" u="none" strike="noStrike" dirty="0">
                          <a:effectLst/>
                        </a:rPr>
                        <a:t>"Filles"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r>
                        <a:rPr lang="fr-FR" sz="1100" u="none" strike="noStrike">
                          <a:effectLst/>
                        </a:rPr>
                        <a:t>Bouquet 2</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12 places</a:t>
                      </a:r>
                      <a:endParaRPr lang="fr-FR" sz="1100" b="0" i="0" u="none" strike="noStrike">
                        <a:solidFill>
                          <a:srgbClr val="000000"/>
                        </a:solidFill>
                        <a:effectLst/>
                        <a:latin typeface="Calibri"/>
                      </a:endParaRPr>
                    </a:p>
                  </a:txBody>
                  <a:tcPr marL="9525" marR="9525" marT="9525" marB="0" anchor="b"/>
                </a:tc>
                <a:tc>
                  <a:txBody>
                    <a:bodyPr/>
                    <a:lstStyle/>
                    <a:p>
                      <a:pPr algn="ctr" fontAlgn="b"/>
                      <a:r>
                        <a:rPr lang="fr-FR" sz="1100" u="none" strike="noStrike">
                          <a:effectLst/>
                        </a:rPr>
                        <a:t>--&gt;</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1 </a:t>
                      </a:r>
                      <a:r>
                        <a:rPr lang="fr-FR" sz="1100" b="1" u="none" strike="noStrike" dirty="0">
                          <a:effectLst/>
                        </a:rPr>
                        <a:t>"Garçons"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r>
                        <a:rPr lang="fr-FR" sz="1100" u="none" strike="noStrike">
                          <a:effectLst/>
                        </a:rPr>
                        <a:t>Bouquet 3</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12 places</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Bouquet 2</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2 </a:t>
                      </a:r>
                      <a:r>
                        <a:rPr lang="fr-FR" sz="1100" b="1" u="none" strike="noStrike" dirty="0">
                          <a:effectLst/>
                        </a:rPr>
                        <a:t>"Filles"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r>
                        <a:rPr lang="fr-FR" sz="1100" u="none" strike="noStrike">
                          <a:effectLst/>
                        </a:rPr>
                        <a:t>Bouquet 4</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12 places</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2 </a:t>
                      </a:r>
                      <a:r>
                        <a:rPr lang="fr-FR" sz="1100" b="1" u="none" strike="noStrike" dirty="0">
                          <a:effectLst/>
                        </a:rPr>
                        <a:t>"Garçons"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r>
                        <a:rPr lang="fr-FR" sz="1100" u="none" strike="noStrike">
                          <a:effectLst/>
                        </a:rPr>
                        <a:t>Bouquet 5</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12 places</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Bouquet 3</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3 </a:t>
                      </a:r>
                      <a:r>
                        <a:rPr lang="fr-FR" sz="1100" b="1" u="none" strike="noStrike" dirty="0">
                          <a:effectLst/>
                        </a:rPr>
                        <a:t>"Filles"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r>
                        <a:rPr lang="fr-FR" sz="1100" u="none" strike="noStrike">
                          <a:effectLst/>
                        </a:rPr>
                        <a:t>…</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3 </a:t>
                      </a:r>
                      <a:r>
                        <a:rPr lang="fr-FR" sz="1100" b="1" u="none" strike="noStrike" dirty="0">
                          <a:effectLst/>
                        </a:rPr>
                        <a:t>"Garçons"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Bouquet 4</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4 </a:t>
                      </a:r>
                      <a:r>
                        <a:rPr lang="fr-FR" sz="1100" b="1" u="none" strike="noStrike" dirty="0">
                          <a:effectLst/>
                        </a:rPr>
                        <a:t>"Filles"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4 </a:t>
                      </a:r>
                      <a:r>
                        <a:rPr lang="fr-FR" sz="1100" b="1" u="none" strike="noStrike" dirty="0">
                          <a:effectLst/>
                        </a:rPr>
                        <a:t>"Garçons"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Bouquet 5</a:t>
                      </a:r>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5 </a:t>
                      </a:r>
                      <a:r>
                        <a:rPr lang="fr-FR" sz="1100" b="1" u="none" strike="noStrike" dirty="0">
                          <a:effectLst/>
                        </a:rPr>
                        <a:t>"Filles"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dirty="0">
                          <a:effectLst/>
                        </a:rPr>
                        <a:t>Bouquet 5 </a:t>
                      </a:r>
                      <a:r>
                        <a:rPr lang="fr-FR" sz="1100" b="1" u="none" strike="noStrike" dirty="0">
                          <a:effectLst/>
                        </a:rPr>
                        <a:t>"Garçons"</a:t>
                      </a:r>
                      <a:endParaRPr lang="fr-FR" sz="1100" b="1" i="0" u="none" strike="noStrike" dirty="0">
                        <a:solidFill>
                          <a:srgbClr val="000000"/>
                        </a:solidFill>
                        <a:effectLst/>
                        <a:latin typeface="Calibri"/>
                      </a:endParaRPr>
                    </a:p>
                  </a:txBody>
                  <a:tcPr marL="9525" marR="9525" marT="9525" marB="0" anchor="b"/>
                </a:tc>
                <a:tc>
                  <a:txBody>
                    <a:bodyPr/>
                    <a:lstStyle/>
                    <a:p>
                      <a:pPr algn="l" fontAlgn="b"/>
                      <a:r>
                        <a:rPr lang="fr-FR" sz="1100" u="none" strike="noStrike">
                          <a:effectLst/>
                        </a:rPr>
                        <a:t>6 places</a:t>
                      </a:r>
                      <a:endParaRPr lang="fr-FR" sz="1100" b="0" i="0" u="none" strike="noStrike">
                        <a:solidFill>
                          <a:srgbClr val="000000"/>
                        </a:solidFill>
                        <a:effectLst/>
                        <a:latin typeface="Calibri"/>
                      </a:endParaRPr>
                    </a:p>
                  </a:txBody>
                  <a:tcPr marL="9525" marR="9525" marT="9525" marB="0" anchor="b"/>
                </a:tc>
              </a:tr>
              <a:tr h="190500">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r>
                        <a:rPr lang="fr-FR" sz="1100" u="none" strike="noStrike">
                          <a:effectLst/>
                        </a:rPr>
                        <a:t>…</a:t>
                      </a:r>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a:solidFill>
                          <a:srgbClr val="000000"/>
                        </a:solidFill>
                        <a:effectLst/>
                        <a:latin typeface="Calibri"/>
                      </a:endParaRPr>
                    </a:p>
                  </a:txBody>
                  <a:tcPr marL="9525" marR="9525" marT="9525" marB="0" anchor="b"/>
                </a:tc>
                <a:tc>
                  <a:txBody>
                    <a:bodyPr/>
                    <a:lstStyle/>
                    <a:p>
                      <a:pPr algn="l" fontAlgn="b"/>
                      <a:endParaRPr lang="fr-FR"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1780283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ETAPES</a:t>
            </a:r>
            <a:endParaRPr lang="fr-FR" dirty="0"/>
          </a:p>
        </p:txBody>
      </p:sp>
      <p:sp>
        <p:nvSpPr>
          <p:cNvPr id="3" name="Espace réservé du contenu 2"/>
          <p:cNvSpPr>
            <a:spLocks noGrp="1"/>
          </p:cNvSpPr>
          <p:nvPr>
            <p:ph idx="1"/>
          </p:nvPr>
        </p:nvSpPr>
        <p:spPr/>
        <p:txBody>
          <a:bodyPr/>
          <a:lstStyle/>
          <a:p>
            <a:r>
              <a:rPr lang="fr-FR" dirty="0" smtClean="0"/>
              <a:t>La suite du traitement suit les mêmes étapes que dans la première version de l’algorithme, à ceci près que nous allons différencier les filles des garçons</a:t>
            </a:r>
          </a:p>
          <a:p>
            <a:pPr>
              <a:buAutoNum type="arabicPeriod"/>
            </a:pPr>
            <a:r>
              <a:rPr lang="fr-FR" dirty="0" smtClean="0"/>
              <a:t>J’attribue tous les choix 1</a:t>
            </a:r>
          </a:p>
          <a:p>
            <a:pPr>
              <a:buAutoNum type="arabicPeriod"/>
            </a:pPr>
            <a:r>
              <a:rPr lang="fr-FR" dirty="0" smtClean="0"/>
              <a:t>Je calcule :</a:t>
            </a:r>
          </a:p>
          <a:p>
            <a:pPr marL="116586" lvl="1" indent="-285750"/>
            <a:r>
              <a:rPr lang="fr-FR" dirty="0" smtClean="0"/>
              <a:t>les surchargés filles, les moins chargés filles, </a:t>
            </a:r>
          </a:p>
          <a:p>
            <a:pPr marL="116586" lvl="1" indent="-285750"/>
            <a:r>
              <a:rPr lang="fr-FR" dirty="0" smtClean="0"/>
              <a:t>les plus chargés garçons et les moins chargés garçons</a:t>
            </a:r>
          </a:p>
          <a:p>
            <a:pPr>
              <a:buAutoNum type="arabicPeriod"/>
            </a:pPr>
            <a:r>
              <a:rPr lang="fr-FR" dirty="0" smtClean="0"/>
              <a:t>Je déleste successivement selon les choix 2, puis selon les choix 3 </a:t>
            </a:r>
          </a:p>
          <a:p>
            <a:pPr marL="116586" lvl="1" indent="-285750"/>
            <a:r>
              <a:rPr lang="fr-FR" dirty="0" smtClean="0"/>
              <a:t>les bouquets surchargés filles vers les moins chargés filles</a:t>
            </a:r>
          </a:p>
          <a:p>
            <a:pPr marL="116586" lvl="1" indent="-285750"/>
            <a:r>
              <a:rPr lang="fr-FR" dirty="0"/>
              <a:t>l</a:t>
            </a:r>
            <a:r>
              <a:rPr lang="fr-FR" dirty="0" smtClean="0"/>
              <a:t>es bouquets surchargés garçons vers les moins chargés garçons</a:t>
            </a:r>
          </a:p>
          <a:p>
            <a:pPr marL="0" indent="0"/>
            <a:r>
              <a:rPr lang="fr-FR" dirty="0" smtClean="0"/>
              <a:t>4. S’il reste de la surcharge je répartie aléatoirement pour délester autant qu’il faut</a:t>
            </a:r>
            <a:endParaRPr lang="fr-FR" dirty="0"/>
          </a:p>
        </p:txBody>
      </p:sp>
    </p:spTree>
    <p:extLst>
      <p:ext uri="{BB962C8B-B14F-4D97-AF65-F5344CB8AC3E}">
        <p14:creationId xmlns:p14="http://schemas.microsoft.com/office/powerpoint/2010/main" val="35429492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Attribution 2016 (cycle 3, PM)</a:t>
            </a:r>
            <a:endParaRPr lang="fr-FR" dirty="0"/>
          </a:p>
        </p:txBody>
      </p:sp>
      <p:sp>
        <p:nvSpPr>
          <p:cNvPr id="3" name="Espace réservé du contenu 2"/>
          <p:cNvSpPr>
            <a:spLocks noGrp="1"/>
          </p:cNvSpPr>
          <p:nvPr>
            <p:ph idx="1"/>
          </p:nvPr>
        </p:nvSpPr>
        <p:spPr/>
        <p:txBody>
          <a:bodyPr/>
          <a:lstStyle/>
          <a:p>
            <a:endParaRPr lang="fr-FR"/>
          </a:p>
        </p:txBody>
      </p:sp>
      <p:pic>
        <p:nvPicPr>
          <p:cNvPr id="133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897325"/>
            <a:ext cx="8631833" cy="5916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8154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822960" y="1844824"/>
            <a:ext cx="7520940" cy="2835653"/>
          </a:xfrm>
        </p:spPr>
        <p:txBody>
          <a:bodyPr/>
          <a:lstStyle/>
          <a:p>
            <a:r>
              <a:rPr lang="fr-FR" dirty="0" smtClean="0"/>
              <a:t>Le présent document a pour but d’expliquer l’algorithme d’attribution des parcours éducatifs développé il y a 2 ans.</a:t>
            </a:r>
          </a:p>
          <a:p>
            <a:endParaRPr lang="fr-FR" dirty="0" smtClean="0"/>
          </a:p>
          <a:p>
            <a:r>
              <a:rPr lang="fr-FR" dirty="0" smtClean="0"/>
              <a:t>Suite au </a:t>
            </a:r>
            <a:r>
              <a:rPr lang="fr-FR" dirty="0"/>
              <a:t>COPIL </a:t>
            </a:r>
            <a:r>
              <a:rPr lang="fr-FR" dirty="0">
                <a:solidFill>
                  <a:srgbClr val="FF0000"/>
                </a:solidFill>
              </a:rPr>
              <a:t>XXX</a:t>
            </a:r>
            <a:r>
              <a:rPr lang="fr-FR" dirty="0"/>
              <a:t> du </a:t>
            </a:r>
            <a:r>
              <a:rPr lang="fr-FR" dirty="0" smtClean="0">
                <a:solidFill>
                  <a:srgbClr val="FF0000"/>
                </a:solidFill>
              </a:rPr>
              <a:t>XXX</a:t>
            </a:r>
            <a:r>
              <a:rPr lang="fr-FR" dirty="0" smtClean="0"/>
              <a:t>, une nouvelle version de l’algorithme a été commandée, respectant au maximum </a:t>
            </a:r>
            <a:r>
              <a:rPr lang="fr-FR" dirty="0"/>
              <a:t>la parité filles / garçons au sein des bouquets.</a:t>
            </a:r>
          </a:p>
          <a:p>
            <a:endParaRPr lang="fr-FR" dirty="0" smtClean="0"/>
          </a:p>
          <a:p>
            <a:r>
              <a:rPr lang="fr-FR" dirty="0" smtClean="0"/>
              <a:t>Les résultats du traitement réalisé par ces deux versions seront comparés à la fin de ce document sur un échantillon témoin (Cycle 3 Petites Maisons, 2016),</a:t>
            </a:r>
            <a:endParaRPr lang="fr-FR" dirty="0">
              <a:solidFill>
                <a:srgbClr val="FF0000"/>
              </a:solidFill>
            </a:endParaRPr>
          </a:p>
        </p:txBody>
      </p:sp>
    </p:spTree>
    <p:extLst>
      <p:ext uri="{BB962C8B-B14F-4D97-AF65-F5344CB8AC3E}">
        <p14:creationId xmlns:p14="http://schemas.microsoft.com/office/powerpoint/2010/main" val="2981466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0" y="433388"/>
            <a:ext cx="4762500" cy="599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06495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Mêmes données, nouvel </a:t>
            </a:r>
            <a:r>
              <a:rPr lang="fr-FR" dirty="0" err="1" smtClean="0"/>
              <a:t>algo</a:t>
            </a:r>
            <a:endParaRPr lang="fr-FR" dirty="0"/>
          </a:p>
        </p:txBody>
      </p:sp>
      <p:sp>
        <p:nvSpPr>
          <p:cNvPr id="3" name="Espace réservé du contenu 2"/>
          <p:cNvSpPr>
            <a:spLocks noGrp="1"/>
          </p:cNvSpPr>
          <p:nvPr>
            <p:ph idx="1"/>
          </p:nvPr>
        </p:nvSpPr>
        <p:spPr/>
        <p:txBody>
          <a:bodyPr/>
          <a:lstStyle/>
          <a:p>
            <a:endParaRPr lang="fr-F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9" y="851129"/>
            <a:ext cx="8136904" cy="5962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347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450" y="738188"/>
            <a:ext cx="4991100" cy="538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1387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895606"/>
            <a:ext cx="5095875" cy="376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0099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lstStyle/>
          <a:p>
            <a:r>
              <a:rPr lang="fr-FR" dirty="0" smtClean="0"/>
              <a:t>Sur le traitement de l’année 2016, aucun choix aléatoire n’avait été nécessaire. L’algorithme respectait donc au minimum le choix 3 des enfants.</a:t>
            </a:r>
          </a:p>
          <a:p>
            <a:r>
              <a:rPr lang="fr-FR" dirty="0" smtClean="0"/>
              <a:t>Sur les mêmes données, traitées par la nouvelle méthode, la parité des groupes est parfaite mais nous comptons  26 élèves placé de manière totalement aléatoire (aucun de leurs choix n’aura été respecté).</a:t>
            </a:r>
          </a:p>
          <a:p>
            <a:r>
              <a:rPr lang="fr-FR" dirty="0" smtClean="0"/>
              <a:t>Un entre deux n’est pas envisageable car il relève d’une appréciation et d’une sensibilité non transposable de manière informatique.</a:t>
            </a:r>
          </a:p>
          <a:p>
            <a:endParaRPr lang="fr-FR" dirty="0"/>
          </a:p>
          <a:p>
            <a:r>
              <a:rPr lang="fr-FR" dirty="0"/>
              <a:t>Le respect de la parité est </a:t>
            </a:r>
            <a:r>
              <a:rPr lang="fr-FR" dirty="0" smtClean="0"/>
              <a:t>donc tout à fait envisageable </a:t>
            </a:r>
            <a:r>
              <a:rPr lang="fr-FR" dirty="0"/>
              <a:t>mais il se </a:t>
            </a:r>
            <a:r>
              <a:rPr lang="fr-FR"/>
              <a:t>fait </a:t>
            </a:r>
            <a:r>
              <a:rPr lang="fr-FR" smtClean="0"/>
              <a:t>très clairement </a:t>
            </a:r>
            <a:r>
              <a:rPr lang="fr-FR" dirty="0"/>
              <a:t>au détriment du respect des choix.</a:t>
            </a:r>
          </a:p>
        </p:txBody>
      </p:sp>
    </p:spTree>
    <p:extLst>
      <p:ext uri="{BB962C8B-B14F-4D97-AF65-F5344CB8AC3E}">
        <p14:creationId xmlns:p14="http://schemas.microsoft.com/office/powerpoint/2010/main" val="95297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Partie 1 – L’algorithme de base</a:t>
            </a:r>
            <a:endParaRPr lang="fr-FR" dirty="0"/>
          </a:p>
        </p:txBody>
      </p:sp>
      <p:sp>
        <p:nvSpPr>
          <p:cNvPr id="3" name="Espace réservé du contenu 2"/>
          <p:cNvSpPr>
            <a:spLocks noGrp="1"/>
          </p:cNvSpPr>
          <p:nvPr>
            <p:ph idx="1"/>
          </p:nvPr>
        </p:nvSpPr>
        <p:spPr>
          <a:xfrm>
            <a:off x="822960" y="1556792"/>
            <a:ext cx="7520940" cy="3123685"/>
          </a:xfrm>
        </p:spPr>
        <p:txBody>
          <a:bodyPr/>
          <a:lstStyle/>
          <a:p>
            <a:pPr>
              <a:buFontTx/>
              <a:buChar char="-"/>
            </a:pPr>
            <a:r>
              <a:rPr lang="fr-FR" dirty="0" smtClean="0"/>
              <a:t>Proposé par un parent d’élève en 2015 et codé par le service informatique de la commune.</a:t>
            </a:r>
          </a:p>
          <a:p>
            <a:pPr>
              <a:buFontTx/>
              <a:buChar char="-"/>
            </a:pPr>
            <a:r>
              <a:rPr lang="fr-FR" dirty="0" smtClean="0"/>
              <a:t>Déjà été utilisé en 2015 puis en 2016</a:t>
            </a:r>
          </a:p>
          <a:p>
            <a:pPr>
              <a:buFontTx/>
              <a:buChar char="-"/>
            </a:pPr>
            <a:r>
              <a:rPr lang="fr-FR" dirty="0"/>
              <a:t>R</a:t>
            </a:r>
            <a:r>
              <a:rPr lang="fr-FR" dirty="0" smtClean="0"/>
              <a:t>epose sur le respect d’un maximum de choix 1, puis de choix 2, puis de choix 3</a:t>
            </a:r>
            <a:endParaRPr lang="fr-FR" dirty="0"/>
          </a:p>
        </p:txBody>
      </p:sp>
    </p:spTree>
    <p:extLst>
      <p:ext uri="{BB962C8B-B14F-4D97-AF65-F5344CB8AC3E}">
        <p14:creationId xmlns:p14="http://schemas.microsoft.com/office/powerpoint/2010/main" val="4139817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2583840593"/>
              </p:ext>
            </p:extLst>
          </p:nvPr>
        </p:nvGraphicFramePr>
        <p:xfrm>
          <a:off x="899592" y="1556792"/>
          <a:ext cx="7521578" cy="2681168"/>
        </p:xfrm>
        <a:graphic>
          <a:graphicData uri="http://schemas.openxmlformats.org/drawingml/2006/table">
            <a:tbl>
              <a:tblPr>
                <a:tableStyleId>{5C22544A-7EE6-4342-B048-85BDC9FD1C3A}</a:tableStyleId>
              </a:tblPr>
              <a:tblGrid>
                <a:gridCol w="1430219"/>
                <a:gridCol w="603105"/>
                <a:gridCol w="603105"/>
                <a:gridCol w="654799"/>
                <a:gridCol w="603105"/>
                <a:gridCol w="603105"/>
                <a:gridCol w="585873"/>
                <a:gridCol w="603105"/>
                <a:gridCol w="603105"/>
                <a:gridCol w="568642"/>
                <a:gridCol w="663415"/>
              </a:tblGrid>
              <a:tr h="171204">
                <a:tc gridSpan="11">
                  <a:txBody>
                    <a:bodyPr/>
                    <a:lstStyle/>
                    <a:p>
                      <a:pPr algn="l" fontAlgn="b"/>
                      <a:r>
                        <a:rPr lang="fr-FR" sz="1000" b="1" u="none" strike="noStrike" dirty="0">
                          <a:effectLst/>
                        </a:rPr>
                        <a:t>1 - </a:t>
                      </a:r>
                      <a:r>
                        <a:rPr lang="fr-FR" sz="1000" b="1" u="none" strike="noStrike" dirty="0" smtClean="0">
                          <a:effectLst/>
                        </a:rPr>
                        <a:t>Nous récupérons manuellement </a:t>
                      </a:r>
                      <a:r>
                        <a:rPr lang="fr-FR" sz="1000" b="1" u="none" strike="noStrike" dirty="0">
                          <a:effectLst/>
                        </a:rPr>
                        <a:t>la liste de choix depuis le portail famille, </a:t>
                      </a:r>
                      <a:r>
                        <a:rPr lang="fr-FR" sz="1000" b="1" u="none" strike="noStrike" dirty="0" smtClean="0">
                          <a:effectLst/>
                        </a:rPr>
                        <a:t>le service Affaires Scolaires y </a:t>
                      </a:r>
                      <a:r>
                        <a:rPr lang="fr-FR" sz="1000" b="1" u="none" strike="noStrike" dirty="0">
                          <a:effectLst/>
                        </a:rPr>
                        <a:t>intègre les </a:t>
                      </a:r>
                      <a:r>
                        <a:rPr lang="fr-FR" sz="1000" b="1" u="none" strike="noStrike" dirty="0" smtClean="0">
                          <a:effectLst/>
                        </a:rPr>
                        <a:t>corrections </a:t>
                      </a:r>
                      <a:r>
                        <a:rPr lang="fr-FR" sz="1000" b="1" u="none" strike="noStrike" dirty="0">
                          <a:effectLst/>
                        </a:rPr>
                        <a:t>ou ajouts nécessaires</a:t>
                      </a:r>
                      <a:endParaRPr lang="fr-FR" sz="1000" b="1" i="0" u="none" strike="noStrike" dirty="0">
                        <a:solidFill>
                          <a:srgbClr val="000000"/>
                        </a:solidFill>
                        <a:effectLst/>
                        <a:latin typeface="Calibri"/>
                      </a:endParaRPr>
                    </a:p>
                  </a:txBody>
                  <a:tcPr marL="8560" marR="8560" marT="8560" marB="0" anchor="b"/>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dirty="0">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dirty="0">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r>
                        <a:rPr lang="fr-FR" sz="1000" b="0" i="0" u="none" strike="noStrike" dirty="0" smtClean="0">
                          <a:solidFill>
                            <a:srgbClr val="000000"/>
                          </a:solidFill>
                          <a:effectLst/>
                          <a:latin typeface="Calibri"/>
                        </a:rPr>
                        <a:t>Choix 1</a:t>
                      </a:r>
                      <a:endParaRPr lang="fr-FR" sz="1000" b="0" i="0" u="none" strike="noStrike" dirty="0">
                        <a:solidFill>
                          <a:srgbClr val="000000"/>
                        </a:solidFill>
                        <a:effectLst/>
                        <a:latin typeface="Calibri"/>
                      </a:endParaRPr>
                    </a:p>
                  </a:txBody>
                  <a:tcPr marL="8560" marR="8560" marT="8560" marB="0" anchor="b"/>
                </a:tc>
                <a:tc>
                  <a:txBody>
                    <a:bodyPr/>
                    <a:lstStyle/>
                    <a:p>
                      <a:pPr algn="l" fontAlgn="b"/>
                      <a:r>
                        <a:rPr lang="fr-FR" sz="1000" b="0" i="0" u="none" strike="noStrike" dirty="0" smtClean="0">
                          <a:solidFill>
                            <a:srgbClr val="000000"/>
                          </a:solidFill>
                          <a:effectLst/>
                          <a:latin typeface="Calibri"/>
                        </a:rPr>
                        <a:t>Choix 2</a:t>
                      </a:r>
                      <a:endParaRPr lang="fr-FR" sz="1000" b="0" i="0" u="none" strike="noStrike" dirty="0">
                        <a:solidFill>
                          <a:srgbClr val="000000"/>
                        </a:solidFill>
                        <a:effectLst/>
                        <a:latin typeface="Calibri"/>
                      </a:endParaRPr>
                    </a:p>
                  </a:txBody>
                  <a:tcPr marL="8560" marR="8560" marT="8560" marB="0" anchor="b"/>
                </a:tc>
                <a:tc>
                  <a:txBody>
                    <a:bodyPr/>
                    <a:lstStyle/>
                    <a:p>
                      <a:pPr algn="l" fontAlgn="b"/>
                      <a:r>
                        <a:rPr lang="fr-FR" sz="1000" b="0" i="0" u="none" strike="noStrike" dirty="0" smtClean="0">
                          <a:solidFill>
                            <a:srgbClr val="000000"/>
                          </a:solidFill>
                          <a:effectLst/>
                          <a:latin typeface="Calibri"/>
                        </a:rPr>
                        <a:t>Choix 3</a:t>
                      </a:r>
                      <a:endParaRPr lang="fr-FR" sz="1000" b="0" i="0" u="none" strike="noStrike" dirty="0">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dirty="0">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AUDIER Clément</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10</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BEGUE SHANKLAND Matthieu</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8</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dirty="0">
                        <a:solidFill>
                          <a:srgbClr val="000000"/>
                        </a:solidFill>
                        <a:effectLst/>
                        <a:latin typeface="Calibri"/>
                      </a:endParaRPr>
                    </a:p>
                  </a:txBody>
                  <a:tcPr marL="8560" marR="8560" marT="8560" marB="0" anchor="b"/>
                </a:tc>
                <a:tc>
                  <a:txBody>
                    <a:bodyPr/>
                    <a:lstStyle/>
                    <a:p>
                      <a:pPr algn="l" fontAlgn="b"/>
                      <a:endParaRPr lang="fr-FR" sz="1000" b="0" i="0" u="none" strike="noStrike" dirty="0">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BERGER Nino</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BLONDELOT Lucie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5</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BOUGE Juliette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5</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7</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BOURBON Sacha</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8</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BRAILLON Paul</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10</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a:effectLst/>
                        </a:rPr>
                        <a:t>BRAS Noémie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5</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171204">
                <a:tc>
                  <a:txBody>
                    <a:bodyPr/>
                    <a:lstStyle/>
                    <a:p>
                      <a:pPr algn="l" fontAlgn="ctr"/>
                      <a:r>
                        <a:rPr lang="fr-FR" sz="1000" u="none" strike="noStrike" dirty="0">
                          <a:effectLst/>
                        </a:rPr>
                        <a:t>…</a:t>
                      </a:r>
                      <a:endParaRPr lang="fr-FR" sz="1000" b="0" i="0" u="none" strike="noStrike" dirty="0">
                        <a:solidFill>
                          <a:srgbClr val="000000"/>
                        </a:solidFill>
                        <a:effectLst/>
                        <a:latin typeface="Calibri"/>
                      </a:endParaRPr>
                    </a:p>
                  </a:txBody>
                  <a:tcPr marL="8560" marR="8560" marT="8560" marB="0" anchor="ctr"/>
                </a:tc>
                <a:tc>
                  <a:txBody>
                    <a:bodyPr/>
                    <a:lstStyle/>
                    <a:p>
                      <a:pPr algn="ctr" fontAlgn="ctr"/>
                      <a:r>
                        <a:rPr lang="fr-FR" sz="1000" u="none" strike="noStrike">
                          <a:effectLst/>
                        </a:rPr>
                        <a:t>…</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dirty="0">
                        <a:solidFill>
                          <a:srgbClr val="000000"/>
                        </a:solidFill>
                        <a:effectLst/>
                        <a:latin typeface="Calibri"/>
                      </a:endParaRPr>
                    </a:p>
                  </a:txBody>
                  <a:tcPr marL="8560" marR="8560" marT="8560" marB="0" anchor="b"/>
                </a:tc>
              </a:tr>
            </a:tbl>
          </a:graphicData>
        </a:graphic>
      </p:graphicFrame>
      <p:sp>
        <p:nvSpPr>
          <p:cNvPr id="6" name="Titre 1"/>
          <p:cNvSpPr>
            <a:spLocks noGrp="1"/>
          </p:cNvSpPr>
          <p:nvPr>
            <p:ph type="title"/>
          </p:nvPr>
        </p:nvSpPr>
        <p:spPr>
          <a:xfrm>
            <a:off x="822960" y="365760"/>
            <a:ext cx="7520940" cy="548640"/>
          </a:xfrm>
        </p:spPr>
        <p:txBody>
          <a:bodyPr/>
          <a:lstStyle/>
          <a:p>
            <a:r>
              <a:rPr lang="fr-FR" dirty="0" smtClean="0"/>
              <a:t>Etape 1</a:t>
            </a:r>
            <a:endParaRPr lang="fr-FR" dirty="0"/>
          </a:p>
        </p:txBody>
      </p:sp>
    </p:spTree>
    <p:extLst>
      <p:ext uri="{BB962C8B-B14F-4D97-AF65-F5344CB8AC3E}">
        <p14:creationId xmlns:p14="http://schemas.microsoft.com/office/powerpoint/2010/main" val="520763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2</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89520626"/>
              </p:ext>
            </p:extLst>
          </p:nvPr>
        </p:nvGraphicFramePr>
        <p:xfrm>
          <a:off x="822324" y="2092120"/>
          <a:ext cx="7521578" cy="1585408"/>
        </p:xfrm>
        <a:graphic>
          <a:graphicData uri="http://schemas.openxmlformats.org/drawingml/2006/table">
            <a:tbl>
              <a:tblPr>
                <a:tableStyleId>{5C22544A-7EE6-4342-B048-85BDC9FD1C3A}</a:tableStyleId>
              </a:tblPr>
              <a:tblGrid>
                <a:gridCol w="1430219"/>
                <a:gridCol w="603105"/>
                <a:gridCol w="603105"/>
                <a:gridCol w="654799"/>
                <a:gridCol w="242424"/>
                <a:gridCol w="576064"/>
                <a:gridCol w="973595"/>
                <a:gridCol w="603105"/>
                <a:gridCol w="603105"/>
                <a:gridCol w="568642"/>
                <a:gridCol w="663415"/>
              </a:tblGrid>
              <a:tr h="171204">
                <a:tc gridSpan="11">
                  <a:txBody>
                    <a:bodyPr/>
                    <a:lstStyle/>
                    <a:p>
                      <a:pPr algn="l" fontAlgn="ctr"/>
                      <a:r>
                        <a:rPr lang="fr-FR" sz="1000" b="1" u="none" strike="noStrike" dirty="0">
                          <a:effectLst/>
                        </a:rPr>
                        <a:t>2 - En cas d'absence d'un </a:t>
                      </a:r>
                      <a:r>
                        <a:rPr lang="fr-FR" sz="1000" b="1" u="none" strike="noStrike" dirty="0" smtClean="0">
                          <a:effectLst/>
                        </a:rPr>
                        <a:t>choix :</a:t>
                      </a:r>
                      <a:endParaRPr lang="fr-FR" sz="1000" b="1" i="0" u="none" strike="noStrike" dirty="0">
                        <a:solidFill>
                          <a:srgbClr val="000000"/>
                        </a:solidFill>
                        <a:effectLst/>
                        <a:latin typeface="Calibri"/>
                      </a:endParaRPr>
                    </a:p>
                  </a:txBody>
                  <a:tcPr marL="8560" marR="8560" marT="856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BERGER Nino</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BERGER Nino</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BLONDELOT Lucie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r>
                        <a:rPr lang="fr-FR" sz="1000" u="none" strike="noStrike">
                          <a:effectLst/>
                        </a:rPr>
                        <a:t>--&gt;</a:t>
                      </a:r>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BLONDELOT Lucie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b="1" u="none" strike="noStrike" dirty="0">
                          <a:solidFill>
                            <a:srgbClr val="FF0000"/>
                          </a:solidFill>
                          <a:effectLst/>
                        </a:rPr>
                        <a:t>2</a:t>
                      </a:r>
                      <a:endParaRPr lang="fr-FR" sz="1000" b="1" i="0" u="none" strike="noStrike" dirty="0">
                        <a:solidFill>
                          <a:srgbClr val="FF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dirty="0">
                        <a:solidFill>
                          <a:srgbClr val="000000"/>
                        </a:solidFill>
                        <a:effectLst/>
                        <a:latin typeface="Calibri"/>
                      </a:endParaRPr>
                    </a:p>
                  </a:txBody>
                  <a:tcPr marL="8560" marR="8560" marT="8560" marB="0" anchor="b"/>
                </a:tc>
              </a:tr>
            </a:tbl>
          </a:graphicData>
        </a:graphic>
      </p:graphicFrame>
      <p:sp>
        <p:nvSpPr>
          <p:cNvPr id="5" name="ZoneTexte 4"/>
          <p:cNvSpPr txBox="1"/>
          <p:nvPr/>
        </p:nvSpPr>
        <p:spPr>
          <a:xfrm>
            <a:off x="539552" y="3904845"/>
            <a:ext cx="8026556" cy="261610"/>
          </a:xfrm>
          <a:prstGeom prst="rect">
            <a:avLst/>
          </a:prstGeom>
          <a:noFill/>
        </p:spPr>
        <p:txBody>
          <a:bodyPr wrap="none" rtlCol="0">
            <a:spAutoFit/>
          </a:bodyPr>
          <a:lstStyle/>
          <a:p>
            <a:r>
              <a:rPr lang="fr-FR" sz="1100" dirty="0" smtClean="0"/>
              <a:t>L’algorithme génère une valeur de manière aléatoire, parmi la liste des bouquets dispos (peu importe le nombre de place à ce stade)</a:t>
            </a:r>
            <a:endParaRPr lang="fr-FR" sz="1100" dirty="0"/>
          </a:p>
        </p:txBody>
      </p:sp>
    </p:spTree>
    <p:extLst>
      <p:ext uri="{BB962C8B-B14F-4D97-AF65-F5344CB8AC3E}">
        <p14:creationId xmlns:p14="http://schemas.microsoft.com/office/powerpoint/2010/main" val="2284967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3</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487496044"/>
              </p:ext>
            </p:extLst>
          </p:nvPr>
        </p:nvGraphicFramePr>
        <p:xfrm>
          <a:off x="822324" y="1783040"/>
          <a:ext cx="7521578" cy="2193127"/>
        </p:xfrm>
        <a:graphic>
          <a:graphicData uri="http://schemas.openxmlformats.org/drawingml/2006/table">
            <a:tbl>
              <a:tblPr>
                <a:tableStyleId>{5C22544A-7EE6-4342-B048-85BDC9FD1C3A}</a:tableStyleId>
              </a:tblPr>
              <a:tblGrid>
                <a:gridCol w="1430219"/>
                <a:gridCol w="603105"/>
                <a:gridCol w="603105"/>
                <a:gridCol w="654799"/>
                <a:gridCol w="170416"/>
                <a:gridCol w="504056"/>
                <a:gridCol w="1117611"/>
                <a:gridCol w="603105"/>
                <a:gridCol w="603105"/>
                <a:gridCol w="568642"/>
                <a:gridCol w="663415"/>
              </a:tblGrid>
              <a:tr h="171204">
                <a:tc gridSpan="11">
                  <a:txBody>
                    <a:bodyPr/>
                    <a:lstStyle/>
                    <a:p>
                      <a:pPr algn="l" fontAlgn="ctr"/>
                      <a:r>
                        <a:rPr lang="fr-FR" sz="1000" b="1" u="none" strike="noStrike" dirty="0">
                          <a:effectLst/>
                        </a:rPr>
                        <a:t>3 - Si </a:t>
                      </a:r>
                      <a:r>
                        <a:rPr lang="fr-FR" sz="1000" b="1" u="none" strike="noStrike" dirty="0" smtClean="0">
                          <a:effectLst/>
                        </a:rPr>
                        <a:t>un bouquet doit être supprimé, les </a:t>
                      </a:r>
                      <a:r>
                        <a:rPr lang="fr-FR" sz="1000" b="1" u="none" strike="noStrike" dirty="0">
                          <a:effectLst/>
                        </a:rPr>
                        <a:t>choix se reportent</a:t>
                      </a:r>
                      <a:endParaRPr lang="fr-FR" sz="1000" b="1" i="0" u="none" strike="noStrike" dirty="0">
                        <a:solidFill>
                          <a:srgbClr val="000000"/>
                        </a:solidFill>
                        <a:effectLst/>
                        <a:latin typeface="Calibri"/>
                      </a:endParaRPr>
                    </a:p>
                  </a:txBody>
                  <a:tcPr marL="8560" marR="8560" marT="856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AUDIER Clément</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10</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AUDIER Clément</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10</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611199">
                <a:tc>
                  <a:txBody>
                    <a:bodyPr/>
                    <a:lstStyle/>
                    <a:p>
                      <a:pPr algn="l" fontAlgn="ctr"/>
                      <a:r>
                        <a:rPr lang="fr-FR" sz="1000" u="none" strike="noStrike">
                          <a:effectLst/>
                        </a:rPr>
                        <a:t>BEGUE SHANKLAND Matthieu</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8</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r>
                        <a:rPr lang="fr-FR" sz="1000" u="none" strike="noStrike">
                          <a:effectLst/>
                        </a:rPr>
                        <a:t>--&gt;</a:t>
                      </a:r>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BEGUE SHANKLAND Matthieu</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8</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BERGER Nino</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BERGER Nino</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4</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BLONDELOT Lucie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b="1" u="none" strike="noStrike" dirty="0">
                          <a:solidFill>
                            <a:srgbClr val="FF0000"/>
                          </a:solidFill>
                          <a:effectLst/>
                        </a:rPr>
                        <a:t>1</a:t>
                      </a:r>
                      <a:endParaRPr lang="fr-FR" sz="1000" b="1" i="0" u="none" strike="noStrike" dirty="0">
                        <a:solidFill>
                          <a:srgbClr val="FF0000"/>
                        </a:solidFill>
                        <a:effectLst/>
                        <a:latin typeface="Calibri"/>
                      </a:endParaRPr>
                    </a:p>
                  </a:txBody>
                  <a:tcPr marL="8560" marR="8560" marT="8560" marB="0" anchor="ctr"/>
                </a:tc>
                <a:tc>
                  <a:txBody>
                    <a:bodyPr/>
                    <a:lstStyle/>
                    <a:p>
                      <a:pPr algn="ctr" fontAlgn="ctr"/>
                      <a:r>
                        <a:rPr lang="fr-FR" sz="1000" b="1" u="none" strike="noStrike" dirty="0">
                          <a:effectLst/>
                        </a:rPr>
                        <a:t>4</a:t>
                      </a:r>
                      <a:endParaRPr lang="fr-FR" sz="1000" b="1" i="0" u="none" strike="noStrike" dirty="0">
                        <a:solidFill>
                          <a:srgbClr val="000000"/>
                        </a:solidFill>
                        <a:effectLst/>
                        <a:latin typeface="Calibri"/>
                      </a:endParaRPr>
                    </a:p>
                  </a:txBody>
                  <a:tcPr marL="8560" marR="8560" marT="8560" marB="0" anchor="ctr"/>
                </a:tc>
                <a:tc>
                  <a:txBody>
                    <a:bodyPr/>
                    <a:lstStyle/>
                    <a:p>
                      <a:pPr algn="ctr" fontAlgn="ctr"/>
                      <a:r>
                        <a:rPr lang="fr-FR" sz="1000" b="1" u="none" strike="noStrike" dirty="0">
                          <a:effectLst/>
                        </a:rPr>
                        <a:t>5</a:t>
                      </a:r>
                      <a:endParaRPr lang="fr-FR" sz="1000" b="1" i="0" u="none" strike="noStrike" dirty="0">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BLONDELOT Lucie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b="1" u="none" strike="noStrike" dirty="0">
                          <a:effectLst/>
                        </a:rPr>
                        <a:t>4</a:t>
                      </a:r>
                      <a:endParaRPr lang="fr-FR" sz="1000" b="1" i="0" u="none" strike="noStrike" dirty="0">
                        <a:solidFill>
                          <a:srgbClr val="000000"/>
                        </a:solidFill>
                        <a:effectLst/>
                        <a:latin typeface="Calibri"/>
                      </a:endParaRPr>
                    </a:p>
                  </a:txBody>
                  <a:tcPr marL="8560" marR="8560" marT="8560" marB="0" anchor="ctr"/>
                </a:tc>
                <a:tc>
                  <a:txBody>
                    <a:bodyPr/>
                    <a:lstStyle/>
                    <a:p>
                      <a:pPr algn="ctr" fontAlgn="ctr"/>
                      <a:r>
                        <a:rPr lang="fr-FR" sz="1000" b="1" u="none" strike="noStrike" dirty="0">
                          <a:effectLst/>
                        </a:rPr>
                        <a:t>5</a:t>
                      </a:r>
                      <a:endParaRPr lang="fr-FR" sz="1000" b="1" i="0" u="none" strike="noStrike" dirty="0">
                        <a:solidFill>
                          <a:srgbClr val="000000"/>
                        </a:solidFill>
                        <a:effectLst/>
                        <a:latin typeface="Calibri"/>
                      </a:endParaRPr>
                    </a:p>
                  </a:txBody>
                  <a:tcPr marL="8560" marR="8560" marT="8560" marB="0" anchor="ctr"/>
                </a:tc>
                <a:tc>
                  <a:txBody>
                    <a:bodyPr/>
                    <a:lstStyle/>
                    <a:p>
                      <a:pPr algn="ctr" fontAlgn="ctr"/>
                      <a:r>
                        <a:rPr lang="fr-FR" sz="1000" b="1" u="none" strike="noStrike" dirty="0">
                          <a:solidFill>
                            <a:srgbClr val="FF0000"/>
                          </a:solidFill>
                          <a:effectLst/>
                        </a:rPr>
                        <a:t>7</a:t>
                      </a:r>
                      <a:endParaRPr lang="fr-FR" sz="1000" b="1" i="0" u="none" strike="noStrike" dirty="0">
                        <a:solidFill>
                          <a:srgbClr val="FF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r>
              <a:tr h="309880">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b"/>
                      <a:endParaRPr lang="fr-FR" sz="1000" b="0" i="0" u="none" strike="noStrike">
                        <a:solidFill>
                          <a:srgbClr val="000000"/>
                        </a:solidFill>
                        <a:effectLst/>
                        <a:latin typeface="Calibri"/>
                      </a:endParaRPr>
                    </a:p>
                  </a:txBody>
                  <a:tcPr marL="8560" marR="8560" marT="8560" marB="0" anchor="b"/>
                </a:tc>
                <a:tc>
                  <a:txBody>
                    <a:bodyPr/>
                    <a:lstStyle/>
                    <a:p>
                      <a:pPr algn="l" fontAlgn="ctr"/>
                      <a:r>
                        <a:rPr lang="fr-FR" sz="1000" u="none" strike="noStrike">
                          <a:effectLst/>
                        </a:rPr>
                        <a:t>BOLLON Achille</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9</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6</a:t>
                      </a:r>
                      <a:endParaRPr lang="fr-FR" sz="1000" b="0" i="0" u="none" strike="noStrike">
                        <a:solidFill>
                          <a:srgbClr val="000000"/>
                        </a:solidFill>
                        <a:effectLst/>
                        <a:latin typeface="Calibri"/>
                      </a:endParaRPr>
                    </a:p>
                  </a:txBody>
                  <a:tcPr marL="8560" marR="8560" marT="8560" marB="0" anchor="ctr"/>
                </a:tc>
                <a:tc>
                  <a:txBody>
                    <a:bodyPr/>
                    <a:lstStyle/>
                    <a:p>
                      <a:pPr algn="ctr" fontAlgn="ctr"/>
                      <a:r>
                        <a:rPr lang="fr-FR" sz="1000" u="none" strike="noStrike">
                          <a:effectLst/>
                        </a:rPr>
                        <a:t>3</a:t>
                      </a:r>
                      <a:endParaRPr lang="fr-FR" sz="1000" b="0" i="0" u="none" strike="noStrike">
                        <a:solidFill>
                          <a:srgbClr val="000000"/>
                        </a:solidFill>
                        <a:effectLst/>
                        <a:latin typeface="Calibri"/>
                      </a:endParaRPr>
                    </a:p>
                  </a:txBody>
                  <a:tcPr marL="8560" marR="8560" marT="8560" marB="0" anchor="ctr"/>
                </a:tc>
                <a:tc>
                  <a:txBody>
                    <a:bodyPr/>
                    <a:lstStyle/>
                    <a:p>
                      <a:pPr algn="l" fontAlgn="b"/>
                      <a:endParaRPr lang="fr-FR" sz="1000" b="0" i="0" u="none" strike="noStrike" dirty="0">
                        <a:solidFill>
                          <a:srgbClr val="000000"/>
                        </a:solidFill>
                        <a:effectLst/>
                        <a:latin typeface="Calibri"/>
                      </a:endParaRPr>
                    </a:p>
                  </a:txBody>
                  <a:tcPr marL="8560" marR="8560" marT="8560" marB="0" anchor="b"/>
                </a:tc>
              </a:tr>
            </a:tbl>
          </a:graphicData>
        </a:graphic>
      </p:graphicFrame>
      <p:sp>
        <p:nvSpPr>
          <p:cNvPr id="5" name="ZoneTexte 4"/>
          <p:cNvSpPr txBox="1"/>
          <p:nvPr/>
        </p:nvSpPr>
        <p:spPr>
          <a:xfrm>
            <a:off x="1331640" y="4162291"/>
            <a:ext cx="5900974" cy="430887"/>
          </a:xfrm>
          <a:prstGeom prst="rect">
            <a:avLst/>
          </a:prstGeom>
          <a:noFill/>
        </p:spPr>
        <p:txBody>
          <a:bodyPr wrap="none" rtlCol="0">
            <a:spAutoFit/>
          </a:bodyPr>
          <a:lstStyle/>
          <a:p>
            <a:r>
              <a:rPr lang="fr-FR" sz="1100" dirty="0" smtClean="0"/>
              <a:t>Ici nous décidons de supprimer le bouquet 1.</a:t>
            </a:r>
          </a:p>
          <a:p>
            <a:r>
              <a:rPr lang="fr-FR" sz="1100" dirty="0" smtClean="0"/>
              <a:t>L’algorithme décale le choix 2 en 1 puis le 3 en 2 et attribue aléatoirement un nouveau choix 3</a:t>
            </a:r>
            <a:endParaRPr lang="fr-FR" sz="1100" dirty="0"/>
          </a:p>
        </p:txBody>
      </p:sp>
    </p:spTree>
    <p:extLst>
      <p:ext uri="{BB962C8B-B14F-4D97-AF65-F5344CB8AC3E}">
        <p14:creationId xmlns:p14="http://schemas.microsoft.com/office/powerpoint/2010/main" val="3980870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4</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2813330934"/>
              </p:ext>
            </p:extLst>
          </p:nvPr>
        </p:nvGraphicFramePr>
        <p:xfrm>
          <a:off x="822324" y="1696738"/>
          <a:ext cx="7521578" cy="2386612"/>
        </p:xfrm>
        <a:graphic>
          <a:graphicData uri="http://schemas.openxmlformats.org/drawingml/2006/table">
            <a:tbl>
              <a:tblPr/>
              <a:tblGrid>
                <a:gridCol w="1430219"/>
                <a:gridCol w="603105"/>
                <a:gridCol w="603105"/>
                <a:gridCol w="654799"/>
                <a:gridCol w="603105"/>
                <a:gridCol w="603105"/>
                <a:gridCol w="585873"/>
                <a:gridCol w="603105"/>
                <a:gridCol w="603105"/>
                <a:gridCol w="568642"/>
                <a:gridCol w="663415"/>
              </a:tblGrid>
              <a:tr h="171204">
                <a:tc gridSpan="11">
                  <a:txBody>
                    <a:bodyPr/>
                    <a:lstStyle/>
                    <a:p>
                      <a:pPr algn="l" fontAlgn="ctr"/>
                      <a:r>
                        <a:rPr lang="fr-FR" sz="1000" b="1" i="0" u="none" strike="noStrike" dirty="0">
                          <a:solidFill>
                            <a:srgbClr val="000000"/>
                          </a:solidFill>
                          <a:effectLst/>
                          <a:latin typeface="Calibri"/>
                        </a:rPr>
                        <a:t>4 </a:t>
                      </a:r>
                      <a:r>
                        <a:rPr lang="fr-FR" sz="1000" b="1" i="0" u="none" strike="noStrike" dirty="0" smtClean="0">
                          <a:solidFill>
                            <a:srgbClr val="000000"/>
                          </a:solidFill>
                          <a:effectLst/>
                          <a:latin typeface="Calibri"/>
                        </a:rPr>
                        <a:t>– L’algorithme commence par contenter </a:t>
                      </a:r>
                      <a:r>
                        <a:rPr lang="fr-FR" sz="1000" b="1" i="0" u="none" strike="noStrike" dirty="0">
                          <a:solidFill>
                            <a:srgbClr val="000000"/>
                          </a:solidFill>
                          <a:effectLst/>
                          <a:latin typeface="Calibri"/>
                        </a:rPr>
                        <a:t>tous les choix 1</a:t>
                      </a:r>
                    </a:p>
                  </a:txBody>
                  <a:tcPr marL="8560" marR="8560" marT="8560" marB="0" anchor="ctr">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r" fontAlgn="b"/>
                      <a:r>
                        <a:rPr lang="fr-FR" sz="1000" b="0" i="0" u="none" strike="noStrike">
                          <a:solidFill>
                            <a:srgbClr val="000000"/>
                          </a:solidFill>
                          <a:effectLst/>
                          <a:latin typeface="Calibri"/>
                        </a:rPr>
                        <a:t>30</a:t>
                      </a: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r>
                        <a:rPr lang="fr-FR" sz="1000" b="0" i="0" u="none" strike="noStrike">
                          <a:solidFill>
                            <a:srgbClr val="000000"/>
                          </a:solidFill>
                          <a:effectLst/>
                          <a:latin typeface="Calibri"/>
                        </a:rPr>
                        <a:t>Attributions des choix 1</a:t>
                      </a: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r"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01786">
                <a:tc>
                  <a:txBody>
                    <a:bodyPr/>
                    <a:lstStyle/>
                    <a:p>
                      <a:pPr algn="r" fontAlgn="b"/>
                      <a:r>
                        <a:rPr lang="fr-FR" sz="1000" b="0" i="0" u="none" strike="noStrike" dirty="0" smtClean="0">
                          <a:solidFill>
                            <a:srgbClr val="FF0000"/>
                          </a:solidFill>
                          <a:effectLst/>
                          <a:latin typeface="Calibri"/>
                        </a:rPr>
                        <a:t>15</a:t>
                      </a:r>
                      <a:endParaRPr lang="fr-FR" sz="1000" b="0" i="0" u="none" strike="noStrike" dirty="0">
                        <a:solidFill>
                          <a:srgbClr val="FF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c>
                  <a:txBody>
                    <a:bodyPr/>
                    <a:lstStyle/>
                    <a:p>
                      <a:pPr algn="l" fontAlgn="b"/>
                      <a:r>
                        <a:rPr lang="fr-FR" sz="1000" b="0" i="0" u="none" strike="noStrike" dirty="0">
                          <a:solidFill>
                            <a:srgbClr val="000000"/>
                          </a:solidFill>
                          <a:effectLst/>
                          <a:latin typeface="Calibri"/>
                        </a:rPr>
                        <a:t> </a:t>
                      </a:r>
                    </a:p>
                  </a:txBody>
                  <a:tcPr marL="8560" marR="8560" marT="8560" marB="0" anchor="b">
                    <a:lnL>
                      <a:noFill/>
                    </a:lnL>
                    <a:lnR>
                      <a:noFill/>
                    </a:lnR>
                    <a:lnT>
                      <a:noFill/>
                    </a:lnT>
                    <a:lnB>
                      <a:noFill/>
                    </a:lnB>
                    <a:solidFill>
                      <a:srgbClr val="FF0000"/>
                    </a:solidFill>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16365C"/>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16365C"/>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FC000"/>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16365C"/>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538DD5"/>
                    </a:solidFill>
                  </a:tcPr>
                </a:tc>
              </a:tr>
              <a:tr h="171204">
                <a:tc>
                  <a:txBody>
                    <a:bodyPr/>
                    <a:lstStyle/>
                    <a:p>
                      <a:pPr algn="r" fontAlgn="b"/>
                      <a:r>
                        <a:rPr lang="fr-FR" sz="1000" b="0" i="0" u="none" strike="noStrike">
                          <a:solidFill>
                            <a:srgbClr val="000000"/>
                          </a:solidFill>
                          <a:effectLst/>
                          <a:latin typeface="Calibri"/>
                        </a:rPr>
                        <a:t>0</a:t>
                      </a: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BD97"/>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5D9F1"/>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FC000"/>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C4D79B"/>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16365C"/>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FDE9D9"/>
                    </a:solidFill>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E4DFEC"/>
                    </a:solidFill>
                  </a:tcPr>
                </a:tc>
                <a:tc>
                  <a:txBody>
                    <a:bodyPr/>
                    <a:lstStyle/>
                    <a:p>
                      <a:pPr algn="l" fontAlgn="b"/>
                      <a:r>
                        <a:rPr lang="fr-FR" sz="1000" b="0" i="0" u="none" strike="noStrike">
                          <a:solidFill>
                            <a:srgbClr val="FF0000"/>
                          </a:solidFill>
                          <a:effectLst/>
                          <a:latin typeface="Calibri"/>
                        </a:rPr>
                        <a:t> </a:t>
                      </a:r>
                    </a:p>
                  </a:txBody>
                  <a:tcPr marL="8560" marR="8560" marT="8560" marB="0" anchor="b">
                    <a:lnL>
                      <a:noFill/>
                    </a:lnL>
                    <a:lnR>
                      <a:noFill/>
                    </a:lnR>
                    <a:lnT>
                      <a:noFill/>
                    </a:lnT>
                    <a:lnB>
                      <a:noFill/>
                    </a:lnB>
                    <a:solidFill>
                      <a:srgbClr val="60497A"/>
                    </a:solidFill>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0" u="none" strike="noStrike">
                          <a:solidFill>
                            <a:srgbClr val="000000"/>
                          </a:solidFill>
                          <a:effectLst/>
                          <a:latin typeface="Calibri"/>
                        </a:rPr>
                        <a:t> </a:t>
                      </a:r>
                    </a:p>
                  </a:txBody>
                  <a:tcPr marL="8560" marR="8560" marT="8560" marB="0" anchor="b">
                    <a:lnL>
                      <a:noFill/>
                    </a:lnL>
                    <a:lnR>
                      <a:noFill/>
                    </a:lnR>
                    <a:lnT>
                      <a:noFill/>
                    </a:lnT>
                    <a:lnB>
                      <a:noFill/>
                    </a:lnB>
                    <a:solidFill>
                      <a:srgbClr val="538DD5"/>
                    </a:solidFill>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1</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2</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3</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4</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5</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6</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7</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8</a:t>
                      </a:r>
                    </a:p>
                  </a:txBody>
                  <a:tcPr marL="8560" marR="8560" marT="8560" marB="0" anchor="b">
                    <a:lnL>
                      <a:noFill/>
                    </a:lnL>
                    <a:lnR>
                      <a:noFill/>
                    </a:lnR>
                    <a:lnT>
                      <a:noFill/>
                    </a:lnT>
                    <a:lnB>
                      <a:noFill/>
                    </a:lnB>
                  </a:tcPr>
                </a:tc>
                <a:tc>
                  <a:txBody>
                    <a:bodyPr/>
                    <a:lstStyle/>
                    <a:p>
                      <a:pPr algn="l" fontAlgn="b"/>
                      <a:r>
                        <a:rPr lang="fr-FR" sz="1000" b="0" i="1" u="none" strike="noStrike">
                          <a:solidFill>
                            <a:srgbClr val="000000"/>
                          </a:solidFill>
                          <a:effectLst/>
                          <a:latin typeface="Calibri"/>
                        </a:rPr>
                        <a:t>Bouquet 9</a:t>
                      </a:r>
                    </a:p>
                  </a:txBody>
                  <a:tcPr marL="8560" marR="8560" marT="8560" marB="0" anchor="b">
                    <a:lnL>
                      <a:noFill/>
                    </a:lnL>
                    <a:lnR>
                      <a:noFill/>
                    </a:lnR>
                    <a:lnT>
                      <a:noFill/>
                    </a:lnT>
                    <a:lnB>
                      <a:noFill/>
                    </a:lnB>
                  </a:tcPr>
                </a:tc>
                <a:tc>
                  <a:txBody>
                    <a:bodyPr/>
                    <a:lstStyle/>
                    <a:p>
                      <a:pPr algn="l" fontAlgn="b"/>
                      <a:r>
                        <a:rPr lang="fr-FR" sz="1000" b="0" i="1" u="none" strike="noStrike" dirty="0">
                          <a:solidFill>
                            <a:srgbClr val="000000"/>
                          </a:solidFill>
                          <a:effectLst/>
                          <a:latin typeface="Calibri"/>
                        </a:rPr>
                        <a:t>Bouquet 10</a:t>
                      </a:r>
                    </a:p>
                  </a:txBody>
                  <a:tcPr marL="8560" marR="8560" marT="8560" marB="0" anchor="b">
                    <a:lnL>
                      <a:noFill/>
                    </a:lnL>
                    <a:lnR>
                      <a:noFill/>
                    </a:lnR>
                    <a:lnT>
                      <a:noFill/>
                    </a:lnT>
                    <a:lnB>
                      <a:noFill/>
                    </a:lnB>
                  </a:tcPr>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1751891088"/>
              </p:ext>
            </p:extLst>
          </p:nvPr>
        </p:nvGraphicFramePr>
        <p:xfrm>
          <a:off x="899592" y="4437112"/>
          <a:ext cx="7429500" cy="190500"/>
        </p:xfrm>
        <a:graphic>
          <a:graphicData uri="http://schemas.openxmlformats.org/drawingml/2006/table">
            <a:tbl>
              <a:tblPr>
                <a:tableStyleId>{5C22544A-7EE6-4342-B048-85BDC9FD1C3A}</a:tableStyleId>
              </a:tblPr>
              <a:tblGrid>
                <a:gridCol w="7429500"/>
              </a:tblGrid>
              <a:tr h="190500">
                <a:tc>
                  <a:txBody>
                    <a:bodyPr/>
                    <a:lstStyle/>
                    <a:p>
                      <a:pPr algn="l" fontAlgn="b"/>
                      <a:r>
                        <a:rPr lang="fr-FR" sz="1100" u="none" strike="noStrike" dirty="0">
                          <a:solidFill>
                            <a:srgbClr val="FF0000"/>
                          </a:solidFill>
                          <a:effectLst/>
                        </a:rPr>
                        <a:t>la limite </a:t>
                      </a:r>
                      <a:r>
                        <a:rPr lang="fr-FR" sz="1100" u="none" strike="noStrike" dirty="0" smtClean="0">
                          <a:solidFill>
                            <a:srgbClr val="FF0000"/>
                          </a:solidFill>
                          <a:effectLst/>
                        </a:rPr>
                        <a:t>ici est </a:t>
                      </a:r>
                      <a:r>
                        <a:rPr lang="fr-FR" sz="1100" u="none" strike="noStrike" dirty="0">
                          <a:solidFill>
                            <a:srgbClr val="FF0000"/>
                          </a:solidFill>
                          <a:effectLst/>
                        </a:rPr>
                        <a:t>de 15 </a:t>
                      </a:r>
                      <a:r>
                        <a:rPr lang="fr-FR" sz="1100" u="none" strike="noStrike" dirty="0" smtClean="0">
                          <a:solidFill>
                            <a:srgbClr val="FF0000"/>
                          </a:solidFill>
                          <a:effectLst/>
                        </a:rPr>
                        <a:t>places par bouquet</a:t>
                      </a:r>
                      <a:endParaRPr lang="fr-FR" sz="1100" b="0" i="0" u="none" strike="noStrike" dirty="0">
                        <a:solidFill>
                          <a:srgbClr val="FF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1478046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5</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3159490314"/>
              </p:ext>
            </p:extLst>
          </p:nvPr>
        </p:nvGraphicFramePr>
        <p:xfrm>
          <a:off x="822324" y="2004063"/>
          <a:ext cx="7521578" cy="1771962"/>
        </p:xfrm>
        <a:graphic>
          <a:graphicData uri="http://schemas.openxmlformats.org/drawingml/2006/table">
            <a:tbl>
              <a:tblPr/>
              <a:tblGrid>
                <a:gridCol w="1430219"/>
                <a:gridCol w="603105"/>
                <a:gridCol w="603105"/>
                <a:gridCol w="654799"/>
                <a:gridCol w="603105"/>
                <a:gridCol w="603105"/>
                <a:gridCol w="585873"/>
                <a:gridCol w="603105"/>
                <a:gridCol w="603105"/>
                <a:gridCol w="568642"/>
                <a:gridCol w="663415"/>
              </a:tblGrid>
              <a:tr h="171204">
                <a:tc gridSpan="11">
                  <a:txBody>
                    <a:bodyPr/>
                    <a:lstStyle/>
                    <a:p>
                      <a:pPr algn="l" fontAlgn="b"/>
                      <a:r>
                        <a:rPr lang="fr-FR" sz="1000" b="1" i="0" u="none" strike="noStrike" dirty="0">
                          <a:solidFill>
                            <a:srgbClr val="000000"/>
                          </a:solidFill>
                          <a:effectLst/>
                          <a:latin typeface="Calibri"/>
                        </a:rPr>
                        <a:t>5 </a:t>
                      </a:r>
                      <a:r>
                        <a:rPr lang="fr-FR" sz="1000" b="1" i="0" u="none" strike="noStrike" dirty="0" smtClean="0">
                          <a:solidFill>
                            <a:srgbClr val="000000"/>
                          </a:solidFill>
                          <a:effectLst/>
                          <a:latin typeface="Calibri"/>
                        </a:rPr>
                        <a:t>– L’algorithme </a:t>
                      </a:r>
                      <a:r>
                        <a:rPr lang="fr-FR" sz="1000" b="1" i="0" u="none" strike="noStrike" dirty="0">
                          <a:solidFill>
                            <a:srgbClr val="000000"/>
                          </a:solidFill>
                          <a:effectLst/>
                          <a:latin typeface="Calibri"/>
                        </a:rPr>
                        <a:t>détecte les bouquets les plus chargés ainsi que les moins chargés, </a:t>
                      </a:r>
                      <a:r>
                        <a:rPr lang="fr-FR" sz="1000" b="1" i="0" u="none" strike="noStrike" dirty="0" smtClean="0">
                          <a:solidFill>
                            <a:srgbClr val="000000"/>
                          </a:solidFill>
                          <a:effectLst/>
                          <a:latin typeface="Calibri"/>
                        </a:rPr>
                        <a:t>puis les </a:t>
                      </a:r>
                      <a:r>
                        <a:rPr lang="fr-FR" sz="1000" b="1" i="0" u="none" strike="noStrike" dirty="0">
                          <a:solidFill>
                            <a:srgbClr val="000000"/>
                          </a:solidFill>
                          <a:effectLst/>
                          <a:latin typeface="Calibri"/>
                        </a:rPr>
                        <a:t>classe</a:t>
                      </a: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402330">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Suchargés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1000" b="1" i="0" u="none" strike="noStrike">
                        <a:solidFill>
                          <a:srgbClr val="000000"/>
                        </a:solidFill>
                        <a:effectLst/>
                        <a:latin typeface="Calibri"/>
                      </a:endParaRP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00" b="1" i="0" u="none" strike="noStrike">
                          <a:solidFill>
                            <a:srgbClr val="000000"/>
                          </a:solidFill>
                          <a:effectLst/>
                          <a:latin typeface="Calibri"/>
                        </a:rPr>
                        <a:t>Moins </a:t>
                      </a:r>
                      <a:br>
                        <a:rPr lang="fr-FR" sz="1000" b="1" i="0" u="none" strike="noStrike">
                          <a:solidFill>
                            <a:srgbClr val="000000"/>
                          </a:solidFill>
                          <a:effectLst/>
                          <a:latin typeface="Calibri"/>
                        </a:rPr>
                      </a:br>
                      <a:r>
                        <a:rPr lang="fr-FR" sz="1000" b="1" i="0" u="none" strike="noStrike">
                          <a:solidFill>
                            <a:srgbClr val="000000"/>
                          </a:solidFill>
                          <a:effectLst/>
                          <a:latin typeface="Calibri"/>
                        </a:rPr>
                        <a:t>chargés</a:t>
                      </a:r>
                    </a:p>
                  </a:txBody>
                  <a:tcPr marL="8560" marR="8560" marT="85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1</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---&gt;</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9</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6</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8</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2</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3</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4</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10</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0" b="0" i="0" u="none" strike="noStrike">
                          <a:solidFill>
                            <a:srgbClr val="000000"/>
                          </a:solidFill>
                          <a:effectLst/>
                          <a:latin typeface="Calibri"/>
                        </a:rPr>
                        <a:t>V</a:t>
                      </a: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7</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1000" b="0" i="0" u="none" strike="noStrike">
                          <a:solidFill>
                            <a:srgbClr val="000000"/>
                          </a:solidFill>
                          <a:effectLst/>
                          <a:latin typeface="Calibri"/>
                        </a:rPr>
                        <a:t>Bouquet 5</a:t>
                      </a:r>
                    </a:p>
                  </a:txBody>
                  <a:tcPr marL="8560" marR="8560" marT="85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solidFill>
                          <a:srgbClr val="000000"/>
                        </a:solidFill>
                        <a:effectLst/>
                        <a:latin typeface="Calibri"/>
                      </a:endParaRPr>
                    </a:p>
                  </a:txBody>
                  <a:tcPr marL="8560" marR="8560" marT="856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1752217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ETAPE 6</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206181929"/>
              </p:ext>
            </p:extLst>
          </p:nvPr>
        </p:nvGraphicFramePr>
        <p:xfrm>
          <a:off x="822324" y="2006518"/>
          <a:ext cx="7521578" cy="1912492"/>
        </p:xfrm>
        <a:graphic>
          <a:graphicData uri="http://schemas.openxmlformats.org/drawingml/2006/table">
            <a:tbl>
              <a:tblPr/>
              <a:tblGrid>
                <a:gridCol w="365300"/>
                <a:gridCol w="1668024"/>
                <a:gridCol w="603105"/>
                <a:gridCol w="654799"/>
                <a:gridCol w="603105"/>
                <a:gridCol w="603105"/>
                <a:gridCol w="585873"/>
                <a:gridCol w="603105"/>
                <a:gridCol w="603105"/>
                <a:gridCol w="568642"/>
                <a:gridCol w="663415"/>
              </a:tblGrid>
              <a:tr h="171204">
                <a:tc gridSpan="11">
                  <a:txBody>
                    <a:bodyPr/>
                    <a:lstStyle/>
                    <a:p>
                      <a:pPr algn="l" fontAlgn="b"/>
                      <a:r>
                        <a:rPr lang="fr-FR" sz="1000" b="1" i="0" u="none" strike="noStrike" dirty="0">
                          <a:solidFill>
                            <a:srgbClr val="000000"/>
                          </a:solidFill>
                          <a:effectLst/>
                          <a:latin typeface="Calibri"/>
                        </a:rPr>
                        <a:t>6 </a:t>
                      </a:r>
                      <a:r>
                        <a:rPr lang="fr-FR" sz="1000" b="1" i="0" u="none" strike="noStrike" dirty="0" smtClean="0">
                          <a:solidFill>
                            <a:srgbClr val="000000"/>
                          </a:solidFill>
                          <a:effectLst/>
                          <a:latin typeface="Calibri"/>
                        </a:rPr>
                        <a:t>– L’algorithme commence alors un </a:t>
                      </a:r>
                      <a:r>
                        <a:rPr lang="fr-FR" sz="1000" b="1" i="0" u="none" strike="noStrike" dirty="0">
                          <a:solidFill>
                            <a:srgbClr val="000000"/>
                          </a:solidFill>
                          <a:effectLst/>
                          <a:latin typeface="Calibri"/>
                        </a:rPr>
                        <a:t>premier délestage en respectant les choix 2</a:t>
                      </a:r>
                    </a:p>
                  </a:txBody>
                  <a:tcPr marL="8560" marR="8560" marT="8560" marB="0" anchor="b">
                    <a:lnL>
                      <a:noFill/>
                    </a:lnL>
                    <a:lnR>
                      <a:noFill/>
                    </a:lnR>
                    <a:lnT>
                      <a:noFill/>
                    </a:lnT>
                    <a:lnB>
                      <a:noFill/>
                    </a:lnB>
                    <a:solidFill>
                      <a:srgbClr val="D9D9D9"/>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r>
              <a:tr h="309880">
                <a:tc>
                  <a:txBody>
                    <a:bodyPr/>
                    <a:lstStyle/>
                    <a:p>
                      <a:pPr marL="0" indent="0" algn="r" fontAlgn="b">
                        <a:buFont typeface="Arial" pitchFamily="34" charset="0"/>
                        <a:buNone/>
                      </a:pPr>
                      <a:r>
                        <a:rPr lang="fr-FR" sz="1000" b="0" i="0" u="none" strike="noStrike" dirty="0" smtClean="0">
                          <a:solidFill>
                            <a:srgbClr val="000000"/>
                          </a:solidFill>
                          <a:effectLst/>
                          <a:latin typeface="Calibri"/>
                        </a:rPr>
                        <a:t>-</a:t>
                      </a:r>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gridSpan="10">
                  <a:txBody>
                    <a:bodyPr/>
                    <a:lstStyle/>
                    <a:p>
                      <a:pPr algn="l" fontAlgn="b"/>
                      <a:r>
                        <a:rPr lang="fr-FR" sz="1000" b="0" i="0" u="none" strike="noStrike" dirty="0" smtClean="0">
                          <a:solidFill>
                            <a:srgbClr val="000000"/>
                          </a:solidFill>
                          <a:effectLst/>
                          <a:latin typeface="Calibri"/>
                        </a:rPr>
                        <a:t>Il</a:t>
                      </a:r>
                      <a:r>
                        <a:rPr lang="fr-FR" sz="1000" b="0" i="0" u="none" strike="noStrike" baseline="0" dirty="0" smtClean="0">
                          <a:solidFill>
                            <a:srgbClr val="000000"/>
                          </a:solidFill>
                          <a:effectLst/>
                          <a:latin typeface="Calibri"/>
                        </a:rPr>
                        <a:t> </a:t>
                      </a:r>
                      <a:r>
                        <a:rPr lang="fr-FR" sz="1000" b="0" i="0" u="none" strike="noStrike" dirty="0" smtClean="0">
                          <a:solidFill>
                            <a:srgbClr val="000000"/>
                          </a:solidFill>
                          <a:effectLst/>
                          <a:latin typeface="Calibri"/>
                        </a:rPr>
                        <a:t>isole </a:t>
                      </a:r>
                      <a:r>
                        <a:rPr lang="fr-FR" sz="1000" b="0" i="0" u="none" strike="noStrike" dirty="0">
                          <a:solidFill>
                            <a:srgbClr val="000000"/>
                          </a:solidFill>
                          <a:effectLst/>
                          <a:latin typeface="Calibri"/>
                        </a:rPr>
                        <a:t>dans le bouquet le plus chargé (bouquet 1) les élèves ayant un </a:t>
                      </a:r>
                      <a:r>
                        <a:rPr lang="fr-FR" sz="1000" b="1" i="0" u="sng" strike="noStrike" dirty="0">
                          <a:solidFill>
                            <a:srgbClr val="000000"/>
                          </a:solidFill>
                          <a:effectLst/>
                          <a:latin typeface="Calibri"/>
                        </a:rPr>
                        <a:t>choix 2</a:t>
                      </a:r>
                      <a:r>
                        <a:rPr lang="fr-FR" sz="1000" b="0" i="0" u="none" strike="noStrike" dirty="0">
                          <a:solidFill>
                            <a:srgbClr val="000000"/>
                          </a:solidFill>
                          <a:effectLst/>
                          <a:latin typeface="Calibri"/>
                        </a:rPr>
                        <a:t> correspondant au bouquet le </a:t>
                      </a:r>
                      <a:r>
                        <a:rPr lang="fr-FR" sz="1000" b="0" i="0" u="none" strike="noStrike" dirty="0" smtClean="0">
                          <a:solidFill>
                            <a:srgbClr val="000000"/>
                          </a:solidFill>
                          <a:effectLst/>
                          <a:latin typeface="Calibri"/>
                        </a:rPr>
                        <a:t>moins</a:t>
                      </a:r>
                      <a:r>
                        <a:rPr lang="fr-FR" sz="1000" b="0" i="0" u="none" strike="noStrike" baseline="0" dirty="0" smtClean="0">
                          <a:solidFill>
                            <a:srgbClr val="000000"/>
                          </a:solidFill>
                          <a:effectLst/>
                          <a:latin typeface="Calibri"/>
                        </a:rPr>
                        <a:t> </a:t>
                      </a:r>
                      <a:r>
                        <a:rPr lang="fr-FR" sz="1000" b="0" i="0" u="none" strike="noStrike" dirty="0" smtClean="0">
                          <a:solidFill>
                            <a:srgbClr val="000000"/>
                          </a:solidFill>
                          <a:effectLst/>
                          <a:latin typeface="Calibri"/>
                        </a:rPr>
                        <a:t>chargé </a:t>
                      </a:r>
                      <a:r>
                        <a:rPr lang="fr-FR" sz="1000" b="0" i="0" u="none" strike="noStrike" dirty="0">
                          <a:solidFill>
                            <a:srgbClr val="000000"/>
                          </a:solidFill>
                          <a:effectLst/>
                          <a:latin typeface="Calibri"/>
                        </a:rPr>
                        <a:t>(bouquet 9)</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marL="0" indent="0" algn="r" fontAlgn="b">
                        <a:buFont typeface="Arial" pitchFamily="34" charset="0"/>
                        <a:buNone/>
                      </a:pPr>
                      <a:r>
                        <a:rPr lang="fr-FR" sz="1000" b="0" i="0" u="none" strike="noStrike" dirty="0" smtClean="0">
                          <a:solidFill>
                            <a:srgbClr val="000000"/>
                          </a:solidFill>
                          <a:effectLst/>
                          <a:latin typeface="Calibri"/>
                        </a:rPr>
                        <a:t>-</a:t>
                      </a:r>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gridSpan="10">
                  <a:txBody>
                    <a:bodyPr/>
                    <a:lstStyle/>
                    <a:p>
                      <a:pPr algn="l" fontAlgn="b"/>
                      <a:r>
                        <a:rPr lang="fr-FR" sz="1000" b="0" i="0" u="none" strike="noStrike" dirty="0">
                          <a:solidFill>
                            <a:srgbClr val="000000"/>
                          </a:solidFill>
                          <a:effectLst/>
                          <a:latin typeface="Calibri"/>
                        </a:rPr>
                        <a:t>Tant que cette liste d'élève n'est pas vide ou </a:t>
                      </a:r>
                      <a:r>
                        <a:rPr lang="fr-FR" sz="1000" b="0" i="0" u="none" strike="noStrike" dirty="0" smtClean="0">
                          <a:solidFill>
                            <a:srgbClr val="000000"/>
                          </a:solidFill>
                          <a:effectLst/>
                          <a:latin typeface="Calibri"/>
                        </a:rPr>
                        <a:t>qu’il n'a </a:t>
                      </a:r>
                      <a:r>
                        <a:rPr lang="fr-FR" sz="1000" b="0" i="0" u="none" strike="noStrike" dirty="0">
                          <a:solidFill>
                            <a:srgbClr val="000000"/>
                          </a:solidFill>
                          <a:effectLst/>
                          <a:latin typeface="Calibri"/>
                        </a:rPr>
                        <a:t>pas réduit le bouquet 1 à 15 places, </a:t>
                      </a:r>
                      <a:r>
                        <a:rPr lang="fr-FR" sz="1000" b="0" i="0" u="none" strike="noStrike" dirty="0" smtClean="0">
                          <a:solidFill>
                            <a:srgbClr val="000000"/>
                          </a:solidFill>
                          <a:effectLst/>
                          <a:latin typeface="Calibri"/>
                        </a:rPr>
                        <a:t>il choisit </a:t>
                      </a:r>
                      <a:r>
                        <a:rPr lang="fr-FR" sz="1000" b="0" i="0" u="none" strike="noStrike" dirty="0">
                          <a:solidFill>
                            <a:srgbClr val="000000"/>
                          </a:solidFill>
                          <a:effectLst/>
                          <a:latin typeface="Calibri"/>
                        </a:rPr>
                        <a:t>aléatoirement des élèves et </a:t>
                      </a:r>
                      <a:r>
                        <a:rPr lang="fr-FR" sz="1000" b="0" i="0" u="none" strike="noStrike" dirty="0" smtClean="0">
                          <a:solidFill>
                            <a:srgbClr val="000000"/>
                          </a:solidFill>
                          <a:effectLst/>
                          <a:latin typeface="Calibri"/>
                        </a:rPr>
                        <a:t>les </a:t>
                      </a:r>
                      <a:r>
                        <a:rPr lang="fr-FR" sz="1000" b="0" i="0" u="none" strike="noStrike" dirty="0">
                          <a:solidFill>
                            <a:srgbClr val="000000"/>
                          </a:solidFill>
                          <a:effectLst/>
                          <a:latin typeface="Calibri"/>
                        </a:rPr>
                        <a:t>déplace</a:t>
                      </a:r>
                      <a:r>
                        <a:rPr lang="fr-FR" sz="1000" b="0" i="0" u="none" strike="noStrike" dirty="0" smtClean="0">
                          <a:solidFill>
                            <a:srgbClr val="000000"/>
                          </a:solidFill>
                          <a:effectLst/>
                          <a:latin typeface="Calibri"/>
                        </a:rPr>
                        <a:t>.</a:t>
                      </a:r>
                    </a:p>
                    <a:p>
                      <a:pPr algn="l" fontAlgn="b"/>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dirty="0" smtClean="0">
                          <a:solidFill>
                            <a:srgbClr val="000000"/>
                          </a:solidFill>
                          <a:effectLst/>
                          <a:latin typeface="Calibri"/>
                        </a:rPr>
                        <a:t>-</a:t>
                      </a:r>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gridSpan="10">
                  <a:txBody>
                    <a:bodyPr/>
                    <a:lstStyle/>
                    <a:p>
                      <a:pPr algn="l" fontAlgn="b"/>
                      <a:r>
                        <a:rPr lang="fr-FR" sz="1000" b="0" i="0" u="none" strike="noStrike" dirty="0">
                          <a:solidFill>
                            <a:srgbClr val="000000"/>
                          </a:solidFill>
                          <a:effectLst/>
                          <a:latin typeface="Calibri"/>
                        </a:rPr>
                        <a:t>S'il n'y a plus de place dans le premier bouquet le moins chargé (bouquet 9), </a:t>
                      </a:r>
                      <a:r>
                        <a:rPr lang="fr-FR" sz="1000" b="0" i="0" u="none" strike="noStrike" dirty="0" smtClean="0">
                          <a:solidFill>
                            <a:srgbClr val="000000"/>
                          </a:solidFill>
                          <a:effectLst/>
                          <a:latin typeface="Calibri"/>
                        </a:rPr>
                        <a:t>l’algorithme continu </a:t>
                      </a:r>
                      <a:r>
                        <a:rPr lang="fr-FR" sz="1000" b="0" i="0" u="none" strike="noStrike" dirty="0">
                          <a:solidFill>
                            <a:srgbClr val="000000"/>
                          </a:solidFill>
                          <a:effectLst/>
                          <a:latin typeface="Calibri"/>
                        </a:rPr>
                        <a:t>sur le moins chargé suivant  (bouquet 8) et ainsi de suite</a:t>
                      </a:r>
                      <a:r>
                        <a:rPr lang="fr-FR" sz="1000" b="0" i="0" u="none" strike="noStrike" dirty="0" smtClean="0">
                          <a:solidFill>
                            <a:srgbClr val="000000"/>
                          </a:solidFill>
                          <a:effectLst/>
                          <a:latin typeface="Calibri"/>
                        </a:rPr>
                        <a:t>,</a:t>
                      </a:r>
                    </a:p>
                    <a:p>
                      <a:pPr algn="l" fontAlgn="b"/>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09880">
                <a:tc>
                  <a:txBody>
                    <a:bodyPr/>
                    <a:lstStyle/>
                    <a:p>
                      <a:pPr algn="r" fontAlgn="b"/>
                      <a:r>
                        <a:rPr lang="fr-FR" sz="1000" b="0" i="0" u="none" strike="noStrike" dirty="0" smtClean="0">
                          <a:solidFill>
                            <a:srgbClr val="000000"/>
                          </a:solidFill>
                          <a:effectLst/>
                          <a:latin typeface="Calibri"/>
                        </a:rPr>
                        <a:t>-</a:t>
                      </a:r>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gridSpan="10">
                  <a:txBody>
                    <a:bodyPr/>
                    <a:lstStyle/>
                    <a:p>
                      <a:pPr algn="l" fontAlgn="b"/>
                      <a:r>
                        <a:rPr lang="fr-FR" sz="1000" b="0" i="0" u="none" strike="noStrike" dirty="0" smtClean="0">
                          <a:solidFill>
                            <a:srgbClr val="000000"/>
                          </a:solidFill>
                          <a:effectLst/>
                          <a:latin typeface="Calibri"/>
                        </a:rPr>
                        <a:t>Il </a:t>
                      </a:r>
                      <a:r>
                        <a:rPr lang="fr-FR" sz="1000" b="0" i="0" u="none" strike="noStrike" dirty="0">
                          <a:solidFill>
                            <a:srgbClr val="000000"/>
                          </a:solidFill>
                          <a:effectLst/>
                          <a:latin typeface="Calibri"/>
                        </a:rPr>
                        <a:t>ne </a:t>
                      </a:r>
                      <a:r>
                        <a:rPr lang="fr-FR" sz="1000" b="0" i="0" u="none" strike="noStrike" dirty="0" smtClean="0">
                          <a:solidFill>
                            <a:srgbClr val="000000"/>
                          </a:solidFill>
                          <a:effectLst/>
                          <a:latin typeface="Calibri"/>
                        </a:rPr>
                        <a:t>s'arrête </a:t>
                      </a:r>
                      <a:r>
                        <a:rPr lang="fr-FR" sz="1000" b="0" i="0" u="none" strike="noStrike" dirty="0">
                          <a:solidFill>
                            <a:srgbClr val="000000"/>
                          </a:solidFill>
                          <a:effectLst/>
                          <a:latin typeface="Calibri"/>
                        </a:rPr>
                        <a:t>que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ajusté le bouquet surchargé aux 15 </a:t>
                      </a:r>
                      <a:r>
                        <a:rPr lang="fr-FR" sz="1000" b="0" i="0" u="none" strike="noStrike" dirty="0" smtClean="0">
                          <a:solidFill>
                            <a:srgbClr val="000000"/>
                          </a:solidFill>
                          <a:effectLst/>
                          <a:latin typeface="Calibri"/>
                        </a:rPr>
                        <a:t>places </a:t>
                      </a:r>
                      <a:r>
                        <a:rPr lang="fr-FR" sz="1000" b="0" i="0" u="none" strike="noStrike" dirty="0">
                          <a:solidFill>
                            <a:srgbClr val="000000"/>
                          </a:solidFill>
                          <a:effectLst/>
                          <a:latin typeface="Calibri"/>
                        </a:rPr>
                        <a:t>limites ou </a:t>
                      </a:r>
                      <a:r>
                        <a:rPr lang="fr-FR" sz="1000" b="0" i="0" u="none" strike="noStrike" dirty="0" smtClean="0">
                          <a:solidFill>
                            <a:srgbClr val="000000"/>
                          </a:solidFill>
                          <a:effectLst/>
                          <a:latin typeface="Calibri"/>
                        </a:rPr>
                        <a:t>s’il a </a:t>
                      </a:r>
                      <a:r>
                        <a:rPr lang="fr-FR" sz="1000" b="0" i="0" u="none" strike="noStrike" dirty="0">
                          <a:solidFill>
                            <a:srgbClr val="000000"/>
                          </a:solidFill>
                          <a:effectLst/>
                          <a:latin typeface="Calibri"/>
                        </a:rPr>
                        <a:t>fait le tour complet des moins 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71204">
                <a:tc>
                  <a:txBody>
                    <a:bodyPr/>
                    <a:lstStyle/>
                    <a:p>
                      <a:pPr algn="r" fontAlgn="b"/>
                      <a:r>
                        <a:rPr lang="fr-FR" sz="1000" b="0" i="0" u="none" strike="noStrike" dirty="0" smtClean="0">
                          <a:solidFill>
                            <a:srgbClr val="000000"/>
                          </a:solidFill>
                          <a:effectLst/>
                          <a:latin typeface="Calibri"/>
                        </a:rPr>
                        <a:t>-</a:t>
                      </a:r>
                      <a:endParaRPr lang="fr-FR" sz="1000" b="0" i="0" u="none" strike="noStrike" dirty="0">
                        <a:solidFill>
                          <a:srgbClr val="000000"/>
                        </a:solidFill>
                        <a:effectLst/>
                        <a:latin typeface="Calibri"/>
                      </a:endParaRPr>
                    </a:p>
                  </a:txBody>
                  <a:tcPr marL="8560" marR="8560" marT="8560" marB="0">
                    <a:lnL>
                      <a:noFill/>
                    </a:lnL>
                    <a:lnR>
                      <a:noFill/>
                    </a:lnR>
                    <a:lnT>
                      <a:noFill/>
                    </a:lnT>
                    <a:lnB>
                      <a:noFill/>
                    </a:lnB>
                  </a:tcPr>
                </a:tc>
                <a:tc gridSpan="6">
                  <a:txBody>
                    <a:bodyPr/>
                    <a:lstStyle/>
                    <a:p>
                      <a:pPr algn="l" fontAlgn="b"/>
                      <a:r>
                        <a:rPr lang="fr-FR" sz="1000" b="0" i="0" u="none" strike="noStrike" dirty="0" smtClean="0">
                          <a:solidFill>
                            <a:srgbClr val="000000"/>
                          </a:solidFill>
                          <a:effectLst/>
                          <a:latin typeface="Calibri"/>
                        </a:rPr>
                        <a:t>L’algorithme </a:t>
                      </a:r>
                      <a:r>
                        <a:rPr lang="fr-FR" sz="1000" b="0" i="0" u="none" strike="noStrike" dirty="0">
                          <a:solidFill>
                            <a:srgbClr val="000000"/>
                          </a:solidFill>
                          <a:effectLst/>
                          <a:latin typeface="Calibri"/>
                        </a:rPr>
                        <a:t>réalise </a:t>
                      </a:r>
                      <a:r>
                        <a:rPr lang="fr-FR" sz="1000" b="0" i="0" u="none" strike="noStrike" dirty="0" smtClean="0">
                          <a:solidFill>
                            <a:srgbClr val="000000"/>
                          </a:solidFill>
                          <a:effectLst/>
                          <a:latin typeface="Calibri"/>
                        </a:rPr>
                        <a:t>ainsi ce </a:t>
                      </a:r>
                      <a:r>
                        <a:rPr lang="fr-FR" sz="1000" b="0" i="0" u="none" strike="noStrike" dirty="0">
                          <a:solidFill>
                            <a:srgbClr val="000000"/>
                          </a:solidFill>
                          <a:effectLst/>
                          <a:latin typeface="Calibri"/>
                        </a:rPr>
                        <a:t>traitement sur tous les bouquets surchargés.</a:t>
                      </a:r>
                    </a:p>
                  </a:txBody>
                  <a:tcPr marL="8560" marR="8560" marT="8560" marB="0">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a:endParaRPr>
                    </a:p>
                  </a:txBody>
                  <a:tcPr marL="8560" marR="8560" marT="8560" marB="0" anchor="b">
                    <a:lnL>
                      <a:noFill/>
                    </a:lnL>
                    <a:lnR>
                      <a:noFill/>
                    </a:lnR>
                    <a:lnT>
                      <a:noFill/>
                    </a:lnT>
                    <a:lnB>
                      <a:noFill/>
                    </a:lnB>
                  </a:tcPr>
                </a:tc>
                <a:tc>
                  <a:txBody>
                    <a:bodyPr/>
                    <a:lstStyle/>
                    <a:p>
                      <a:pPr algn="l" fontAlgn="b"/>
                      <a:endParaRPr lang="fr-FR" sz="1000" b="0" i="0" u="none" strike="noStrike" dirty="0">
                        <a:solidFill>
                          <a:srgbClr val="000000"/>
                        </a:solidFill>
                        <a:effectLst/>
                        <a:latin typeface="Calibri"/>
                      </a:endParaRPr>
                    </a:p>
                  </a:txBody>
                  <a:tcPr marL="8560" marR="8560" marT="8560" marB="0" anchor="b">
                    <a:lnL>
                      <a:noFill/>
                    </a:lnL>
                    <a:lnR>
                      <a:noFill/>
                    </a:lnR>
                    <a:lnT>
                      <a:noFill/>
                    </a:lnT>
                    <a:lnB>
                      <a:noFill/>
                    </a:lnB>
                  </a:tcPr>
                </a:tc>
              </a:tr>
            </a:tbl>
          </a:graphicData>
        </a:graphic>
      </p:graphicFrame>
    </p:spTree>
    <p:extLst>
      <p:ext uri="{BB962C8B-B14F-4D97-AF65-F5344CB8AC3E}">
        <p14:creationId xmlns:p14="http://schemas.microsoft.com/office/powerpoint/2010/main" val="24529822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126</TotalTime>
  <Words>1633</Words>
  <Application>Microsoft Office PowerPoint</Application>
  <PresentationFormat>Affichage à l'écran (4:3)</PresentationFormat>
  <Paragraphs>390</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Angles</vt:lpstr>
      <vt:lpstr>Attribution des parcours éducatifs</vt:lpstr>
      <vt:lpstr>introduction</vt:lpstr>
      <vt:lpstr>Partie 1 – L’algorithme de base</vt:lpstr>
      <vt:lpstr>Etape 1</vt:lpstr>
      <vt:lpstr>Etape 2</vt:lpstr>
      <vt:lpstr>Etape 3</vt:lpstr>
      <vt:lpstr>ETAPE 4</vt:lpstr>
      <vt:lpstr>ETAPE 5</vt:lpstr>
      <vt:lpstr>ETAPE 6</vt:lpstr>
      <vt:lpstr>ETAPE 6 bis</vt:lpstr>
      <vt:lpstr>ETAPE 7</vt:lpstr>
      <vt:lpstr>ETAPE 7 bis</vt:lpstr>
      <vt:lpstr>ETAPE 8</vt:lpstr>
      <vt:lpstr>ETAPE 9</vt:lpstr>
      <vt:lpstr>Nouvel Algorithme : parité fille / Garçon</vt:lpstr>
      <vt:lpstr>Préparation du traitement</vt:lpstr>
      <vt:lpstr>ASTUCE DE l’algorthme</vt:lpstr>
      <vt:lpstr>ETAPES</vt:lpstr>
      <vt:lpstr>Attribution 2016 (cycle 3, PM)</vt:lpstr>
      <vt:lpstr>Présentation PowerPoint</vt:lpstr>
      <vt:lpstr>Mêmes données, nouvel algo</vt:lpstr>
      <vt:lpstr>Présentation PowerPoint</vt:lpstr>
      <vt:lpstr>Présentation PowerPoint</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Attribution des parcours éducatifs</dc:title>
  <dc:creator>Nicolas THIEL</dc:creator>
  <cp:lastModifiedBy>celine bourquard</cp:lastModifiedBy>
  <cp:revision>29</cp:revision>
  <dcterms:created xsi:type="dcterms:W3CDTF">2017-04-13T06:48:35Z</dcterms:created>
  <dcterms:modified xsi:type="dcterms:W3CDTF">2017-05-05T15:59:45Z</dcterms:modified>
</cp:coreProperties>
</file>